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image2.jpeg" ContentType="image/jpeg"/>
  <Override PartName="/ppt/media/image3.jpeg" ContentType="image/jpeg"/>
  <Override PartName="/ppt/media/image4.jpeg" ContentType="image/jpeg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</p:sldIdLst>
  <p:sldSz cx="13004800" cy="9753600"/>
  <p:notesSz cx="6858000" cy="9144000"/>
  <p:defaultTextStyle>
    <a:lvl1pPr algn="ctr" defTabSz="584200">
      <a:defRPr sz="4200">
        <a:solidFill>
          <a:srgbClr val="FFFFFF"/>
        </a:solidFill>
        <a:effectLst>
          <a:outerShdw sx="100000" sy="100000" kx="0" ky="0" algn="b" rotWithShape="0" blurRad="50800" dist="38100" dir="5400000">
            <a:srgbClr val="000000"/>
          </a:outerShdw>
        </a:effectLst>
        <a:latin typeface="+mn-lt"/>
        <a:ea typeface="+mn-ea"/>
        <a:cs typeface="+mn-cs"/>
        <a:sym typeface="Helvetica Neue Light"/>
      </a:defRPr>
    </a:lvl1pPr>
    <a:lvl2pPr indent="228600" algn="ctr" defTabSz="584200">
      <a:defRPr sz="4200">
        <a:solidFill>
          <a:srgbClr val="FFFFFF"/>
        </a:solidFill>
        <a:effectLst>
          <a:outerShdw sx="100000" sy="100000" kx="0" ky="0" algn="b" rotWithShape="0" blurRad="50800" dist="38100" dir="5400000">
            <a:srgbClr val="000000"/>
          </a:outerShdw>
        </a:effectLst>
        <a:latin typeface="+mn-lt"/>
        <a:ea typeface="+mn-ea"/>
        <a:cs typeface="+mn-cs"/>
        <a:sym typeface="Helvetica Neue Light"/>
      </a:defRPr>
    </a:lvl2pPr>
    <a:lvl3pPr indent="457200" algn="ctr" defTabSz="584200">
      <a:defRPr sz="4200">
        <a:solidFill>
          <a:srgbClr val="FFFFFF"/>
        </a:solidFill>
        <a:effectLst>
          <a:outerShdw sx="100000" sy="100000" kx="0" ky="0" algn="b" rotWithShape="0" blurRad="50800" dist="38100" dir="5400000">
            <a:srgbClr val="000000"/>
          </a:outerShdw>
        </a:effectLst>
        <a:latin typeface="+mn-lt"/>
        <a:ea typeface="+mn-ea"/>
        <a:cs typeface="+mn-cs"/>
        <a:sym typeface="Helvetica Neue Light"/>
      </a:defRPr>
    </a:lvl3pPr>
    <a:lvl4pPr indent="685800" algn="ctr" defTabSz="584200">
      <a:defRPr sz="4200">
        <a:solidFill>
          <a:srgbClr val="FFFFFF"/>
        </a:solidFill>
        <a:effectLst>
          <a:outerShdw sx="100000" sy="100000" kx="0" ky="0" algn="b" rotWithShape="0" blurRad="50800" dist="38100" dir="5400000">
            <a:srgbClr val="000000"/>
          </a:outerShdw>
        </a:effectLst>
        <a:latin typeface="+mn-lt"/>
        <a:ea typeface="+mn-ea"/>
        <a:cs typeface="+mn-cs"/>
        <a:sym typeface="Helvetica Neue Light"/>
      </a:defRPr>
    </a:lvl4pPr>
    <a:lvl5pPr indent="914400" algn="ctr" defTabSz="584200">
      <a:defRPr sz="4200">
        <a:solidFill>
          <a:srgbClr val="FFFFFF"/>
        </a:solidFill>
        <a:effectLst>
          <a:outerShdw sx="100000" sy="100000" kx="0" ky="0" algn="b" rotWithShape="0" blurRad="50800" dist="38100" dir="5400000">
            <a:srgbClr val="000000"/>
          </a:outerShdw>
        </a:effectLst>
        <a:latin typeface="+mn-lt"/>
        <a:ea typeface="+mn-ea"/>
        <a:cs typeface="+mn-cs"/>
        <a:sym typeface="Helvetica Neue Light"/>
      </a:defRPr>
    </a:lvl5pPr>
    <a:lvl6pPr indent="1143000" algn="ctr" defTabSz="584200">
      <a:defRPr sz="4200">
        <a:solidFill>
          <a:srgbClr val="FFFFFF"/>
        </a:solidFill>
        <a:effectLst>
          <a:outerShdw sx="100000" sy="100000" kx="0" ky="0" algn="b" rotWithShape="0" blurRad="50800" dist="38100" dir="5400000">
            <a:srgbClr val="000000"/>
          </a:outerShdw>
        </a:effectLst>
        <a:latin typeface="+mn-lt"/>
        <a:ea typeface="+mn-ea"/>
        <a:cs typeface="+mn-cs"/>
        <a:sym typeface="Helvetica Neue Light"/>
      </a:defRPr>
    </a:lvl6pPr>
    <a:lvl7pPr indent="1371600" algn="ctr" defTabSz="584200">
      <a:defRPr sz="4200">
        <a:solidFill>
          <a:srgbClr val="FFFFFF"/>
        </a:solidFill>
        <a:effectLst>
          <a:outerShdw sx="100000" sy="100000" kx="0" ky="0" algn="b" rotWithShape="0" blurRad="50800" dist="38100" dir="5400000">
            <a:srgbClr val="000000"/>
          </a:outerShdw>
        </a:effectLst>
        <a:latin typeface="+mn-lt"/>
        <a:ea typeface="+mn-ea"/>
        <a:cs typeface="+mn-cs"/>
        <a:sym typeface="Helvetica Neue Light"/>
      </a:defRPr>
    </a:lvl7pPr>
    <a:lvl8pPr indent="1600200" algn="ctr" defTabSz="584200">
      <a:defRPr sz="4200">
        <a:solidFill>
          <a:srgbClr val="FFFFFF"/>
        </a:solidFill>
        <a:effectLst>
          <a:outerShdw sx="100000" sy="100000" kx="0" ky="0" algn="b" rotWithShape="0" blurRad="50800" dist="38100" dir="5400000">
            <a:srgbClr val="000000"/>
          </a:outerShdw>
        </a:effectLst>
        <a:latin typeface="+mn-lt"/>
        <a:ea typeface="+mn-ea"/>
        <a:cs typeface="+mn-cs"/>
        <a:sym typeface="Helvetica Neue Light"/>
      </a:defRPr>
    </a:lvl8pPr>
    <a:lvl9pPr indent="1828800" algn="ctr" defTabSz="584200">
      <a:defRPr sz="4200">
        <a:solidFill>
          <a:srgbClr val="FFFFFF"/>
        </a:solidFill>
        <a:effectLst>
          <a:outerShdw sx="100000" sy="100000" kx="0" ky="0" algn="b" rotWithShape="0" blurRad="50800" dist="38100" dir="5400000">
            <a:srgbClr val="000000"/>
          </a:outerShdw>
        </a:effectLst>
        <a:latin typeface="+mn-lt"/>
        <a:ea typeface="+mn-ea"/>
        <a:cs typeface="+mn-cs"/>
        <a:sym typeface="Helvetica Neue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676164">
              <a:alpha val="36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noFill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0071EB">
              <a:alpha val="60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25400" cap="flat">
              <a:noFill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0071EB">
              <a:alpha val="60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noFill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0071EB">
              <a:alpha val="60000"/>
            </a:srgbClr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wholeTbl>
    <a:band2H>
      <a:tcTxStyle b="def" i="def"/>
      <a:tcStyle>
        <a:tcBdr/>
        <a:fill>
          <a:solidFill>
            <a:srgbClr val="676164">
              <a:alpha val="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noFill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noFill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97EB">
              <a:alpha val="75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97EB">
              <a:alpha val="75000"/>
            </a:srgb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94908F">
              <a:alpha val="64999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71E00">
              <a:alpha val="80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2800">
              <a:alpha val="80000"/>
            </a:srgbClr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wholeTbl>
    <a:band2H>
      <a:tcTxStyle b="def" i="def"/>
      <a:tcStyle>
        <a:tcBdr/>
        <a:fill>
          <a:solidFill>
            <a:srgbClr val="676164">
              <a:alpha val="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B400">
              <a:alpha val="90000"/>
            </a:srgbClr>
          </a:solidFill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B400">
              <a:alpha val="90000"/>
            </a:srgbClr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676164">
              <a:alpha val="36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27D7D">
              <a:alpha val="64999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27D7D">
              <a:alpha val="64999"/>
            </a:srgbClr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676164">
              <a:alpha val="36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A0A4A8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A0A4A8"/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31" name="Shape 31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/>
          <p:nvPr>
            <p:ph type="title"/>
          </p:nvPr>
        </p:nvSpPr>
        <p:spPr>
          <a:xfrm>
            <a:off x="850900" y="1270000"/>
            <a:ext cx="11303000" cy="3505200"/>
          </a:xfrm>
          <a:prstGeom prst="rect">
            <a:avLst/>
          </a:prstGeom>
        </p:spPr>
        <p:txBody>
          <a:bodyPr anchor="b"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2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Title Text</a:t>
            </a:r>
          </a:p>
        </p:txBody>
      </p:sp>
      <p:sp>
        <p:nvSpPr>
          <p:cNvPr id="6" name="Shape 6"/>
          <p:cNvSpPr/>
          <p:nvPr>
            <p:ph type="body" idx="1"/>
          </p:nvPr>
        </p:nvSpPr>
        <p:spPr>
          <a:xfrm>
            <a:off x="850900" y="4864100"/>
            <a:ext cx="11303000" cy="15748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  <a:latin typeface="+mn-lt"/>
                <a:ea typeface="+mn-ea"/>
                <a:cs typeface="+mn-cs"/>
                <a:sym typeface="Helvetica Neue Light"/>
              </a:defRPr>
            </a:lvl1pPr>
            <a:lvl2pPr marL="0" indent="22860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  <a:latin typeface="+mn-lt"/>
                <a:ea typeface="+mn-ea"/>
                <a:cs typeface="+mn-cs"/>
                <a:sym typeface="Helvetica Neue Light"/>
              </a:defRPr>
            </a:lvl2pPr>
            <a:lvl3pPr marL="0" indent="45720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  <a:latin typeface="+mn-lt"/>
                <a:ea typeface="+mn-ea"/>
                <a:cs typeface="+mn-cs"/>
                <a:sym typeface="Helvetica Neue Light"/>
              </a:defRPr>
            </a:lvl3pPr>
            <a:lvl4pPr marL="0" indent="68580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  <a:latin typeface="+mn-lt"/>
                <a:ea typeface="+mn-ea"/>
                <a:cs typeface="+mn-cs"/>
                <a:sym typeface="Helvetica Neue Light"/>
              </a:defRPr>
            </a:lvl4pPr>
            <a:lvl5pPr marL="0" indent="91440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  <a:latin typeface="+mn-lt"/>
                <a:ea typeface="+mn-ea"/>
                <a:cs typeface="+mn-cs"/>
                <a:sym typeface="Helvetica Neue Light"/>
              </a:defRPr>
            </a:lvl5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4200">
                <a:solidFill>
                  <a:srgbClr val="73B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Body Level One</a:t>
            </a:r>
            <a:endParaRPr sz="4200">
              <a:solidFill>
                <a:srgbClr val="73BFFF"/>
              </a:solidFill>
              <a:effectLst>
                <a:outerShdw sx="100000" sy="100000" kx="0" ky="0" algn="b" rotWithShape="0" blurRad="50800" dist="38100" dir="5400000">
                  <a:srgbClr val="000000"/>
                </a:outerShdw>
              </a:effectLst>
            </a:endParaRPr>
          </a:p>
          <a:p>
            <a:pPr lvl="1">
              <a:defRPr sz="1800">
                <a:solidFill>
                  <a:srgbClr val="000000"/>
                </a:solidFill>
                <a:effectLst/>
              </a:defRPr>
            </a:pPr>
            <a:r>
              <a:rPr sz="4200">
                <a:solidFill>
                  <a:srgbClr val="73B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Body Level Two</a:t>
            </a:r>
            <a:endParaRPr sz="4200">
              <a:solidFill>
                <a:srgbClr val="73BFFF"/>
              </a:solidFill>
              <a:effectLst>
                <a:outerShdw sx="100000" sy="100000" kx="0" ky="0" algn="b" rotWithShape="0" blurRad="50800" dist="38100" dir="5400000">
                  <a:srgbClr val="000000"/>
                </a:outerShdw>
              </a:effectLst>
            </a:endParaRPr>
          </a:p>
          <a:p>
            <a:pPr lvl="2">
              <a:defRPr sz="1800">
                <a:solidFill>
                  <a:srgbClr val="000000"/>
                </a:solidFill>
                <a:effectLst/>
              </a:defRPr>
            </a:pPr>
            <a:r>
              <a:rPr sz="4200">
                <a:solidFill>
                  <a:srgbClr val="73B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Body Level Three</a:t>
            </a:r>
            <a:endParaRPr sz="4200">
              <a:solidFill>
                <a:srgbClr val="73BFFF"/>
              </a:solidFill>
              <a:effectLst>
                <a:outerShdw sx="100000" sy="100000" kx="0" ky="0" algn="b" rotWithShape="0" blurRad="50800" dist="38100" dir="5400000">
                  <a:srgbClr val="000000"/>
                </a:outerShdw>
              </a:effectLst>
            </a:endParaRPr>
          </a:p>
          <a:p>
            <a:pPr lvl="3">
              <a:defRPr sz="1800">
                <a:solidFill>
                  <a:srgbClr val="000000"/>
                </a:solidFill>
                <a:effectLst/>
              </a:defRPr>
            </a:pPr>
            <a:r>
              <a:rPr sz="4200">
                <a:solidFill>
                  <a:srgbClr val="73B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Body Level Four</a:t>
            </a:r>
            <a:endParaRPr sz="4200">
              <a:solidFill>
                <a:srgbClr val="73BFFF"/>
              </a:solidFill>
              <a:effectLst>
                <a:outerShdw sx="100000" sy="100000" kx="0" ky="0" algn="b" rotWithShape="0" blurRad="50800" dist="38100" dir="5400000">
                  <a:srgbClr val="000000"/>
                </a:outerShdw>
              </a:effectLst>
            </a:endParaRPr>
          </a:p>
          <a:p>
            <a:pPr lvl="4">
              <a:defRPr sz="1800">
                <a:solidFill>
                  <a:srgbClr val="000000"/>
                </a:solidFill>
                <a:effectLst/>
              </a:defRPr>
            </a:pPr>
            <a:r>
              <a:rPr sz="4200">
                <a:solidFill>
                  <a:srgbClr val="73B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/>
          <p:nvPr/>
        </p:nvSpPr>
        <p:spPr>
          <a:xfrm>
            <a:off x="5981700" y="4508500"/>
            <a:ext cx="1042950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42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Text</a:t>
            </a:r>
          </a:p>
        </p:txBody>
      </p:sp>
      <p:sp>
        <p:nvSpPr>
          <p:cNvPr id="9" name="Shape 9"/>
          <p:cNvSpPr/>
          <p:nvPr>
            <p:ph type="title"/>
          </p:nvPr>
        </p:nvSpPr>
        <p:spPr>
          <a:xfrm>
            <a:off x="787400" y="6807200"/>
            <a:ext cx="11430000" cy="1219200"/>
          </a:xfrm>
          <a:prstGeom prst="rect">
            <a:avLst/>
          </a:prstGeom>
        </p:spPr>
        <p:txBody>
          <a:bodyPr anchor="b"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2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Title Text</a:t>
            </a:r>
          </a:p>
        </p:txBody>
      </p:sp>
      <p:sp>
        <p:nvSpPr>
          <p:cNvPr id="10" name="Shape 10"/>
          <p:cNvSpPr/>
          <p:nvPr>
            <p:ph type="body" idx="1"/>
          </p:nvPr>
        </p:nvSpPr>
        <p:spPr>
          <a:xfrm>
            <a:off x="787400" y="8013700"/>
            <a:ext cx="11430000" cy="15621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  <a:latin typeface="+mn-lt"/>
                <a:ea typeface="+mn-ea"/>
                <a:cs typeface="+mn-cs"/>
                <a:sym typeface="Helvetica Neue Light"/>
              </a:defRPr>
            </a:lvl1pPr>
            <a:lvl2pPr marL="0" indent="22860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  <a:latin typeface="+mn-lt"/>
                <a:ea typeface="+mn-ea"/>
                <a:cs typeface="+mn-cs"/>
                <a:sym typeface="Helvetica Neue Light"/>
              </a:defRPr>
            </a:lvl2pPr>
            <a:lvl3pPr marL="0" indent="45720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  <a:latin typeface="+mn-lt"/>
                <a:ea typeface="+mn-ea"/>
                <a:cs typeface="+mn-cs"/>
                <a:sym typeface="Helvetica Neue Light"/>
              </a:defRPr>
            </a:lvl3pPr>
            <a:lvl4pPr marL="0" indent="68580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  <a:latin typeface="+mn-lt"/>
                <a:ea typeface="+mn-ea"/>
                <a:cs typeface="+mn-cs"/>
                <a:sym typeface="Helvetica Neue Light"/>
              </a:defRPr>
            </a:lvl4pPr>
            <a:lvl5pPr marL="0" indent="91440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  <a:latin typeface="+mn-lt"/>
                <a:ea typeface="+mn-ea"/>
                <a:cs typeface="+mn-cs"/>
                <a:sym typeface="Helvetica Neue Light"/>
              </a:defRPr>
            </a:lvl5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4200">
                <a:solidFill>
                  <a:srgbClr val="73B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Body Level One</a:t>
            </a:r>
            <a:endParaRPr sz="4200">
              <a:solidFill>
                <a:srgbClr val="73BFFF"/>
              </a:solidFill>
              <a:effectLst>
                <a:outerShdw sx="100000" sy="100000" kx="0" ky="0" algn="b" rotWithShape="0" blurRad="50800" dist="38100" dir="5400000">
                  <a:srgbClr val="000000"/>
                </a:outerShdw>
              </a:effectLst>
            </a:endParaRPr>
          </a:p>
          <a:p>
            <a:pPr lvl="1">
              <a:defRPr sz="1800">
                <a:solidFill>
                  <a:srgbClr val="000000"/>
                </a:solidFill>
                <a:effectLst/>
              </a:defRPr>
            </a:pPr>
            <a:r>
              <a:rPr sz="4200">
                <a:solidFill>
                  <a:srgbClr val="73B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Body Level Two</a:t>
            </a:r>
            <a:endParaRPr sz="4200">
              <a:solidFill>
                <a:srgbClr val="73BFFF"/>
              </a:solidFill>
              <a:effectLst>
                <a:outerShdw sx="100000" sy="100000" kx="0" ky="0" algn="b" rotWithShape="0" blurRad="50800" dist="38100" dir="5400000">
                  <a:srgbClr val="000000"/>
                </a:outerShdw>
              </a:effectLst>
            </a:endParaRPr>
          </a:p>
          <a:p>
            <a:pPr lvl="2">
              <a:defRPr sz="1800">
                <a:solidFill>
                  <a:srgbClr val="000000"/>
                </a:solidFill>
                <a:effectLst/>
              </a:defRPr>
            </a:pPr>
            <a:r>
              <a:rPr sz="4200">
                <a:solidFill>
                  <a:srgbClr val="73B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Body Level Three</a:t>
            </a:r>
            <a:endParaRPr sz="4200">
              <a:solidFill>
                <a:srgbClr val="73BFFF"/>
              </a:solidFill>
              <a:effectLst>
                <a:outerShdw sx="100000" sy="100000" kx="0" ky="0" algn="b" rotWithShape="0" blurRad="50800" dist="38100" dir="5400000">
                  <a:srgbClr val="000000"/>
                </a:outerShdw>
              </a:effectLst>
            </a:endParaRPr>
          </a:p>
          <a:p>
            <a:pPr lvl="3">
              <a:defRPr sz="1800">
                <a:solidFill>
                  <a:srgbClr val="000000"/>
                </a:solidFill>
                <a:effectLst/>
              </a:defRPr>
            </a:pPr>
            <a:r>
              <a:rPr sz="4200">
                <a:solidFill>
                  <a:srgbClr val="73B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Body Level Four</a:t>
            </a:r>
            <a:endParaRPr sz="4200">
              <a:solidFill>
                <a:srgbClr val="73BFFF"/>
              </a:solidFill>
              <a:effectLst>
                <a:outerShdw sx="100000" sy="100000" kx="0" ky="0" algn="b" rotWithShape="0" blurRad="50800" dist="38100" dir="5400000">
                  <a:srgbClr val="000000"/>
                </a:outerShdw>
              </a:effectLst>
            </a:endParaRPr>
          </a:p>
          <a:p>
            <a:pPr lvl="4">
              <a:defRPr sz="1800">
                <a:solidFill>
                  <a:srgbClr val="000000"/>
                </a:solidFill>
                <a:effectLst/>
              </a:defRPr>
            </a:pPr>
            <a:r>
              <a:rPr sz="4200">
                <a:solidFill>
                  <a:srgbClr val="73B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/>
          <p:nvPr>
            <p:ph type="title"/>
          </p:nvPr>
        </p:nvSpPr>
        <p:spPr>
          <a:xfrm>
            <a:off x="787400" y="3657600"/>
            <a:ext cx="11430000" cy="24384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2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Title Text</a:t>
            </a:r>
          </a:p>
        </p:txBody>
      </p:sp>
    </p:spTree>
  </p:cSld>
  <p:clrMapOvr>
    <a:masterClrMapping/>
  </p:clrMapOvr>
  <p:transition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/>
          <p:nvPr>
            <p:ph type="title"/>
          </p:nvPr>
        </p:nvSpPr>
        <p:spPr>
          <a:xfrm>
            <a:off x="787400" y="1384300"/>
            <a:ext cx="5638800" cy="3505200"/>
          </a:xfrm>
          <a:prstGeom prst="rect">
            <a:avLst/>
          </a:prstGeom>
        </p:spPr>
        <p:txBody>
          <a:bodyPr anchor="b"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2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Title Text</a:t>
            </a:r>
          </a:p>
        </p:txBody>
      </p:sp>
      <p:sp>
        <p:nvSpPr>
          <p:cNvPr id="15" name="Shape 15"/>
          <p:cNvSpPr/>
          <p:nvPr>
            <p:ph type="body" idx="1"/>
          </p:nvPr>
        </p:nvSpPr>
        <p:spPr>
          <a:xfrm>
            <a:off x="787400" y="4876800"/>
            <a:ext cx="5638800" cy="37592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  <a:latin typeface="+mn-lt"/>
                <a:ea typeface="+mn-ea"/>
                <a:cs typeface="+mn-cs"/>
                <a:sym typeface="Helvetica Neue Light"/>
              </a:defRPr>
            </a:lvl1pPr>
            <a:lvl2pPr marL="0" indent="22860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  <a:latin typeface="+mn-lt"/>
                <a:ea typeface="+mn-ea"/>
                <a:cs typeface="+mn-cs"/>
                <a:sym typeface="Helvetica Neue Light"/>
              </a:defRPr>
            </a:lvl2pPr>
            <a:lvl3pPr marL="0" indent="45720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  <a:latin typeface="+mn-lt"/>
                <a:ea typeface="+mn-ea"/>
                <a:cs typeface="+mn-cs"/>
                <a:sym typeface="Helvetica Neue Light"/>
              </a:defRPr>
            </a:lvl3pPr>
            <a:lvl4pPr marL="0" indent="68580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  <a:latin typeface="+mn-lt"/>
                <a:ea typeface="+mn-ea"/>
                <a:cs typeface="+mn-cs"/>
                <a:sym typeface="Helvetica Neue Light"/>
              </a:defRPr>
            </a:lvl4pPr>
            <a:lvl5pPr marL="0" indent="91440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  <a:latin typeface="+mn-lt"/>
                <a:ea typeface="+mn-ea"/>
                <a:cs typeface="+mn-cs"/>
                <a:sym typeface="Helvetica Neue Light"/>
              </a:defRPr>
            </a:lvl5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4200">
                <a:solidFill>
                  <a:srgbClr val="73B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Body Level One</a:t>
            </a:r>
            <a:endParaRPr sz="4200">
              <a:solidFill>
                <a:srgbClr val="73BFFF"/>
              </a:solidFill>
              <a:effectLst>
                <a:outerShdw sx="100000" sy="100000" kx="0" ky="0" algn="b" rotWithShape="0" blurRad="50800" dist="38100" dir="5400000">
                  <a:srgbClr val="000000"/>
                </a:outerShdw>
              </a:effectLst>
            </a:endParaRPr>
          </a:p>
          <a:p>
            <a:pPr lvl="1">
              <a:defRPr sz="1800">
                <a:solidFill>
                  <a:srgbClr val="000000"/>
                </a:solidFill>
                <a:effectLst/>
              </a:defRPr>
            </a:pPr>
            <a:r>
              <a:rPr sz="4200">
                <a:solidFill>
                  <a:srgbClr val="73B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Body Level Two</a:t>
            </a:r>
            <a:endParaRPr sz="4200">
              <a:solidFill>
                <a:srgbClr val="73BFFF"/>
              </a:solidFill>
              <a:effectLst>
                <a:outerShdw sx="100000" sy="100000" kx="0" ky="0" algn="b" rotWithShape="0" blurRad="50800" dist="38100" dir="5400000">
                  <a:srgbClr val="000000"/>
                </a:outerShdw>
              </a:effectLst>
            </a:endParaRPr>
          </a:p>
          <a:p>
            <a:pPr lvl="2">
              <a:defRPr sz="1800">
                <a:solidFill>
                  <a:srgbClr val="000000"/>
                </a:solidFill>
                <a:effectLst/>
              </a:defRPr>
            </a:pPr>
            <a:r>
              <a:rPr sz="4200">
                <a:solidFill>
                  <a:srgbClr val="73B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Body Level Three</a:t>
            </a:r>
            <a:endParaRPr sz="4200">
              <a:solidFill>
                <a:srgbClr val="73BFFF"/>
              </a:solidFill>
              <a:effectLst>
                <a:outerShdw sx="100000" sy="100000" kx="0" ky="0" algn="b" rotWithShape="0" blurRad="50800" dist="38100" dir="5400000">
                  <a:srgbClr val="000000"/>
                </a:outerShdw>
              </a:effectLst>
            </a:endParaRPr>
          </a:p>
          <a:p>
            <a:pPr lvl="3">
              <a:defRPr sz="1800">
                <a:solidFill>
                  <a:srgbClr val="000000"/>
                </a:solidFill>
                <a:effectLst/>
              </a:defRPr>
            </a:pPr>
            <a:r>
              <a:rPr sz="4200">
                <a:solidFill>
                  <a:srgbClr val="73B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Body Level Four</a:t>
            </a:r>
            <a:endParaRPr sz="4200">
              <a:solidFill>
                <a:srgbClr val="73BFFF"/>
              </a:solidFill>
              <a:effectLst>
                <a:outerShdw sx="100000" sy="100000" kx="0" ky="0" algn="b" rotWithShape="0" blurRad="50800" dist="38100" dir="5400000">
                  <a:srgbClr val="000000"/>
                </a:outerShdw>
              </a:effectLst>
            </a:endParaRPr>
          </a:p>
          <a:p>
            <a:pPr lvl="4">
              <a:defRPr sz="1800">
                <a:solidFill>
                  <a:srgbClr val="000000"/>
                </a:solidFill>
                <a:effectLst/>
              </a:defRPr>
            </a:pPr>
            <a:r>
              <a:rPr sz="4200">
                <a:solidFill>
                  <a:srgbClr val="73B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2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Title Text</a:t>
            </a:r>
          </a:p>
        </p:txBody>
      </p:sp>
    </p:spTree>
  </p:cSld>
  <p:clrMapOvr>
    <a:masterClrMapping/>
  </p:clrMapOvr>
  <p:transition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2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Title Text</a:t>
            </a:r>
          </a:p>
        </p:txBody>
      </p:sp>
      <p:sp>
        <p:nvSpPr>
          <p:cNvPr id="20" name="Shape 20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Body Level One</a:t>
            </a:r>
            <a:endParaRPr sz="3600">
              <a:solidFill>
                <a:srgbClr val="FFFFFF"/>
              </a:solidFill>
              <a:effectLst>
                <a:outerShdw sx="100000" sy="100000" kx="0" ky="0" algn="b" rotWithShape="0" blurRad="50800" dist="38100" dir="5400000">
                  <a:srgbClr val="000000"/>
                </a:outerShdw>
              </a:effectLst>
            </a:endParaRPr>
          </a:p>
          <a:p>
            <a:pPr lvl="1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Body Level Two</a:t>
            </a:r>
            <a:endParaRPr sz="3600">
              <a:solidFill>
                <a:srgbClr val="FFFFFF"/>
              </a:solidFill>
              <a:effectLst>
                <a:outerShdw sx="100000" sy="100000" kx="0" ky="0" algn="b" rotWithShape="0" blurRad="50800" dist="38100" dir="5400000">
                  <a:srgbClr val="000000"/>
                </a:outerShdw>
              </a:effectLst>
            </a:endParaRPr>
          </a:p>
          <a:p>
            <a:pPr lvl="2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Body Level Three</a:t>
            </a:r>
            <a:endParaRPr sz="3600">
              <a:solidFill>
                <a:srgbClr val="FFFFFF"/>
              </a:solidFill>
              <a:effectLst>
                <a:outerShdw sx="100000" sy="100000" kx="0" ky="0" algn="b" rotWithShape="0" blurRad="50800" dist="38100" dir="5400000">
                  <a:srgbClr val="000000"/>
                </a:outerShdw>
              </a:effectLst>
            </a:endParaRPr>
          </a:p>
          <a:p>
            <a:pPr lvl="3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Body Level Four</a:t>
            </a:r>
            <a:endParaRPr sz="3600">
              <a:solidFill>
                <a:srgbClr val="FFFFFF"/>
              </a:solidFill>
              <a:effectLst>
                <a:outerShdw sx="100000" sy="100000" kx="0" ky="0" algn="b" rotWithShape="0" blurRad="50800" dist="38100" dir="5400000">
                  <a:srgbClr val="000000"/>
                </a:outerShdw>
              </a:effectLst>
            </a:endParaRPr>
          </a:p>
          <a:p>
            <a:pPr lvl="4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2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Title Text</a:t>
            </a:r>
          </a:p>
        </p:txBody>
      </p:sp>
      <p:sp>
        <p:nvSpPr>
          <p:cNvPr id="23" name="Shape 23"/>
          <p:cNvSpPr/>
          <p:nvPr>
            <p:ph type="body" idx="1"/>
          </p:nvPr>
        </p:nvSpPr>
        <p:spPr>
          <a:xfrm>
            <a:off x="787400" y="2768600"/>
            <a:ext cx="5422900" cy="5715000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Body Level One</a:t>
            </a:r>
            <a:endParaRPr sz="3600">
              <a:solidFill>
                <a:srgbClr val="FFFFFF"/>
              </a:solidFill>
              <a:effectLst>
                <a:outerShdw sx="100000" sy="100000" kx="0" ky="0" algn="b" rotWithShape="0" blurRad="50800" dist="38100" dir="5400000">
                  <a:srgbClr val="000000"/>
                </a:outerShdw>
              </a:effectLst>
            </a:endParaRPr>
          </a:p>
          <a:p>
            <a:pPr lvl="1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Body Level Two</a:t>
            </a:r>
            <a:endParaRPr sz="3600">
              <a:solidFill>
                <a:srgbClr val="FFFFFF"/>
              </a:solidFill>
              <a:effectLst>
                <a:outerShdw sx="100000" sy="100000" kx="0" ky="0" algn="b" rotWithShape="0" blurRad="50800" dist="38100" dir="5400000">
                  <a:srgbClr val="000000"/>
                </a:outerShdw>
              </a:effectLst>
            </a:endParaRPr>
          </a:p>
          <a:p>
            <a:pPr lvl="2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Body Level Three</a:t>
            </a:r>
            <a:endParaRPr sz="3600">
              <a:solidFill>
                <a:srgbClr val="FFFFFF"/>
              </a:solidFill>
              <a:effectLst>
                <a:outerShdw sx="100000" sy="100000" kx="0" ky="0" algn="b" rotWithShape="0" blurRad="50800" dist="38100" dir="5400000">
                  <a:srgbClr val="000000"/>
                </a:outerShdw>
              </a:effectLst>
            </a:endParaRPr>
          </a:p>
          <a:p>
            <a:pPr lvl="3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Body Level Four</a:t>
            </a:r>
            <a:endParaRPr sz="3600">
              <a:solidFill>
                <a:srgbClr val="FFFFFF"/>
              </a:solidFill>
              <a:effectLst>
                <a:outerShdw sx="100000" sy="100000" kx="0" ky="0" algn="b" rotWithShape="0" blurRad="50800" dist="38100" dir="5400000">
                  <a:srgbClr val="000000"/>
                </a:outerShdw>
              </a:effectLst>
            </a:endParaRPr>
          </a:p>
          <a:p>
            <a:pPr lvl="4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/>
          <p:nvPr>
            <p:ph type="body" idx="1"/>
          </p:nvPr>
        </p:nvSpPr>
        <p:spPr>
          <a:xfrm>
            <a:off x="787400" y="1371600"/>
            <a:ext cx="11430000" cy="7010400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Body Level One</a:t>
            </a:r>
            <a:endParaRPr sz="3600">
              <a:solidFill>
                <a:srgbClr val="FFFFFF"/>
              </a:solidFill>
              <a:effectLst>
                <a:outerShdw sx="100000" sy="100000" kx="0" ky="0" algn="b" rotWithShape="0" blurRad="50800" dist="38100" dir="5400000">
                  <a:srgbClr val="000000"/>
                </a:outerShdw>
              </a:effectLst>
            </a:endParaRPr>
          </a:p>
          <a:p>
            <a:pPr lvl="1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Body Level Two</a:t>
            </a:r>
            <a:endParaRPr sz="3600">
              <a:solidFill>
                <a:srgbClr val="FFFFFF"/>
              </a:solidFill>
              <a:effectLst>
                <a:outerShdw sx="100000" sy="100000" kx="0" ky="0" algn="b" rotWithShape="0" blurRad="50800" dist="38100" dir="5400000">
                  <a:srgbClr val="000000"/>
                </a:outerShdw>
              </a:effectLst>
            </a:endParaRPr>
          </a:p>
          <a:p>
            <a:pPr lvl="2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Body Level Three</a:t>
            </a:r>
            <a:endParaRPr sz="3600">
              <a:solidFill>
                <a:srgbClr val="FFFFFF"/>
              </a:solidFill>
              <a:effectLst>
                <a:outerShdw sx="100000" sy="100000" kx="0" ky="0" algn="b" rotWithShape="0" blurRad="50800" dist="38100" dir="5400000">
                  <a:srgbClr val="000000"/>
                </a:outerShdw>
              </a:effectLst>
            </a:endParaRPr>
          </a:p>
          <a:p>
            <a:pPr lvl="3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Body Level Four</a:t>
            </a:r>
            <a:endParaRPr sz="3600">
              <a:solidFill>
                <a:srgbClr val="FFFFFF"/>
              </a:solidFill>
              <a:effectLst>
                <a:outerShdw sx="100000" sy="100000" kx="0" ky="0" algn="b" rotWithShape="0" blurRad="50800" dist="38100" dir="5400000">
                  <a:srgbClr val="000000"/>
                </a:outerShdw>
              </a:effectLst>
            </a:endParaRPr>
          </a:p>
          <a:p>
            <a:pPr lvl="4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title"/>
          </p:nvPr>
        </p:nvSpPr>
        <p:spPr>
          <a:xfrm>
            <a:off x="787400" y="254000"/>
            <a:ext cx="11430000" cy="2438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2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Title Text</a:t>
            </a:r>
          </a:p>
        </p:txBody>
      </p:sp>
      <p:sp>
        <p:nvSpPr>
          <p:cNvPr id="3" name="Shape 3"/>
          <p:cNvSpPr/>
          <p:nvPr>
            <p:ph type="body" idx="1"/>
          </p:nvPr>
        </p:nvSpPr>
        <p:spPr>
          <a:xfrm>
            <a:off x="787400" y="2768600"/>
            <a:ext cx="11430000" cy="5715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>
            <a:lvl1pPr>
              <a:buBlip>
                <a:blip r:embed="rId3"/>
              </a:buBlip>
            </a:lvl1pPr>
            <a:lvl2pPr>
              <a:buBlip>
                <a:blip r:embed="rId3"/>
              </a:buBlip>
            </a:lvl2pPr>
            <a:lvl3pPr>
              <a:buBlip>
                <a:blip r:embed="rId3"/>
              </a:buBlip>
            </a:lvl3pPr>
            <a:lvl4pPr>
              <a:buBlip>
                <a:blip r:embed="rId3"/>
              </a:buBlip>
            </a:lvl4pPr>
            <a:lvl5pPr>
              <a:buBlip>
                <a:blip r:embed="rId3"/>
              </a:buBlip>
            </a:lvl5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Body Level One</a:t>
            </a:r>
            <a:endParaRPr sz="3600">
              <a:solidFill>
                <a:srgbClr val="FFFFFF"/>
              </a:solidFill>
              <a:effectLst>
                <a:outerShdw sx="100000" sy="100000" kx="0" ky="0" algn="b" rotWithShape="0" blurRad="50800" dist="38100" dir="5400000">
                  <a:srgbClr val="000000"/>
                </a:outerShdw>
              </a:effectLst>
            </a:endParaRPr>
          </a:p>
          <a:p>
            <a:pPr lvl="1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Body Level Two</a:t>
            </a:r>
            <a:endParaRPr sz="3600">
              <a:solidFill>
                <a:srgbClr val="FFFFFF"/>
              </a:solidFill>
              <a:effectLst>
                <a:outerShdw sx="100000" sy="100000" kx="0" ky="0" algn="b" rotWithShape="0" blurRad="50800" dist="38100" dir="5400000">
                  <a:srgbClr val="000000"/>
                </a:outerShdw>
              </a:effectLst>
            </a:endParaRPr>
          </a:p>
          <a:p>
            <a:pPr lvl="2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Body Level Three</a:t>
            </a:r>
            <a:endParaRPr sz="3600">
              <a:solidFill>
                <a:srgbClr val="FFFFFF"/>
              </a:solidFill>
              <a:effectLst>
                <a:outerShdw sx="100000" sy="100000" kx="0" ky="0" algn="b" rotWithShape="0" blurRad="50800" dist="38100" dir="5400000">
                  <a:srgbClr val="000000"/>
                </a:outerShdw>
              </a:effectLst>
            </a:endParaRPr>
          </a:p>
          <a:p>
            <a:pPr lvl="3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Body Level Four</a:t>
            </a:r>
            <a:endParaRPr sz="3600">
              <a:solidFill>
                <a:srgbClr val="FFFFFF"/>
              </a:solidFill>
              <a:effectLst>
                <a:outerShdw sx="100000" sy="100000" kx="0" ky="0" algn="b" rotWithShape="0" blurRad="50800" dist="38100" dir="5400000">
                  <a:srgbClr val="000000"/>
                </a:outerShdw>
              </a:effectLst>
            </a:endParaRPr>
          </a:p>
          <a:p>
            <a:pPr lvl="4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Body Level Five</a:t>
            </a: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  <p:transition spd="med" advClick="1"/>
  <p:txStyles>
    <p:titleStyle>
      <a:lvl1pPr defTabSz="584200">
        <a:defRPr sz="7200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latin typeface="+mn-lt"/>
          <a:ea typeface="+mn-ea"/>
          <a:cs typeface="+mn-cs"/>
          <a:sym typeface="Helvetica Neue Light"/>
        </a:defRPr>
      </a:lvl1pPr>
      <a:lvl2pPr indent="228600" defTabSz="584200">
        <a:defRPr sz="7200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latin typeface="+mn-lt"/>
          <a:ea typeface="+mn-ea"/>
          <a:cs typeface="+mn-cs"/>
          <a:sym typeface="Helvetica Neue Light"/>
        </a:defRPr>
      </a:lvl2pPr>
      <a:lvl3pPr indent="457200" defTabSz="584200">
        <a:defRPr sz="7200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latin typeface="+mn-lt"/>
          <a:ea typeface="+mn-ea"/>
          <a:cs typeface="+mn-cs"/>
          <a:sym typeface="Helvetica Neue Light"/>
        </a:defRPr>
      </a:lvl3pPr>
      <a:lvl4pPr indent="685800" defTabSz="584200">
        <a:defRPr sz="7200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latin typeface="+mn-lt"/>
          <a:ea typeface="+mn-ea"/>
          <a:cs typeface="+mn-cs"/>
          <a:sym typeface="Helvetica Neue Light"/>
        </a:defRPr>
      </a:lvl4pPr>
      <a:lvl5pPr indent="914400" defTabSz="584200">
        <a:defRPr sz="7200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latin typeface="+mn-lt"/>
          <a:ea typeface="+mn-ea"/>
          <a:cs typeface="+mn-cs"/>
          <a:sym typeface="Helvetica Neue Light"/>
        </a:defRPr>
      </a:lvl5pPr>
      <a:lvl6pPr indent="1143000" defTabSz="584200">
        <a:defRPr sz="7200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latin typeface="+mn-lt"/>
          <a:ea typeface="+mn-ea"/>
          <a:cs typeface="+mn-cs"/>
          <a:sym typeface="Helvetica Neue Light"/>
        </a:defRPr>
      </a:lvl6pPr>
      <a:lvl7pPr indent="1371600" defTabSz="584200">
        <a:defRPr sz="7200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latin typeface="+mn-lt"/>
          <a:ea typeface="+mn-ea"/>
          <a:cs typeface="+mn-cs"/>
          <a:sym typeface="Helvetica Neue Light"/>
        </a:defRPr>
      </a:lvl7pPr>
      <a:lvl8pPr indent="1600200" defTabSz="584200">
        <a:defRPr sz="7200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latin typeface="+mn-lt"/>
          <a:ea typeface="+mn-ea"/>
          <a:cs typeface="+mn-cs"/>
          <a:sym typeface="Helvetica Neue Light"/>
        </a:defRPr>
      </a:lvl8pPr>
      <a:lvl9pPr indent="1828800" defTabSz="584200">
        <a:defRPr sz="7200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latin typeface="+mn-lt"/>
          <a:ea typeface="+mn-ea"/>
          <a:cs typeface="+mn-cs"/>
          <a:sym typeface="Helvetica Neue Light"/>
        </a:defRPr>
      </a:lvl9pPr>
    </p:titleStyle>
    <p:bodyStyle>
      <a:lvl1pPr marL="444500" indent="-444500" defTabSz="584200">
        <a:spcBef>
          <a:spcPts val="3600"/>
        </a:spcBef>
        <a:buSzPct val="30000"/>
        <a:buBlip>
          <a:blip r:embed="rId3"/>
        </a:buBlip>
        <a:defRPr sz="3600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latin typeface="Helvetica Neue"/>
          <a:ea typeface="Helvetica Neue"/>
          <a:cs typeface="Helvetica Neue"/>
          <a:sym typeface="Helvetica Neue"/>
        </a:defRPr>
      </a:lvl1pPr>
      <a:lvl2pPr marL="889000" indent="-444500" defTabSz="584200">
        <a:spcBef>
          <a:spcPts val="3600"/>
        </a:spcBef>
        <a:buSzPct val="30000"/>
        <a:buBlip>
          <a:blip r:embed="rId3"/>
        </a:buBlip>
        <a:defRPr sz="3600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latin typeface="Helvetica Neue"/>
          <a:ea typeface="Helvetica Neue"/>
          <a:cs typeface="Helvetica Neue"/>
          <a:sym typeface="Helvetica Neue"/>
        </a:defRPr>
      </a:lvl2pPr>
      <a:lvl3pPr marL="1333500" indent="-444500" defTabSz="584200">
        <a:spcBef>
          <a:spcPts val="3600"/>
        </a:spcBef>
        <a:buSzPct val="30000"/>
        <a:buBlip>
          <a:blip r:embed="rId3"/>
        </a:buBlip>
        <a:defRPr sz="3600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latin typeface="Helvetica Neue"/>
          <a:ea typeface="Helvetica Neue"/>
          <a:cs typeface="Helvetica Neue"/>
          <a:sym typeface="Helvetica Neue"/>
        </a:defRPr>
      </a:lvl3pPr>
      <a:lvl4pPr marL="1778000" indent="-444500" defTabSz="584200">
        <a:spcBef>
          <a:spcPts val="3600"/>
        </a:spcBef>
        <a:buSzPct val="30000"/>
        <a:buBlip>
          <a:blip r:embed="rId3"/>
        </a:buBlip>
        <a:defRPr sz="3600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latin typeface="Helvetica Neue"/>
          <a:ea typeface="Helvetica Neue"/>
          <a:cs typeface="Helvetica Neue"/>
          <a:sym typeface="Helvetica Neue"/>
        </a:defRPr>
      </a:lvl4pPr>
      <a:lvl5pPr marL="2222500" indent="-444500" defTabSz="584200">
        <a:spcBef>
          <a:spcPts val="3600"/>
        </a:spcBef>
        <a:buSzPct val="30000"/>
        <a:buBlip>
          <a:blip r:embed="rId3"/>
        </a:buBlip>
        <a:defRPr sz="3600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latin typeface="Helvetica Neue"/>
          <a:ea typeface="Helvetica Neue"/>
          <a:cs typeface="Helvetica Neue"/>
          <a:sym typeface="Helvetica Neue"/>
        </a:defRPr>
      </a:lvl5pPr>
      <a:lvl6pPr marL="2667000" indent="-444500" defTabSz="584200">
        <a:spcBef>
          <a:spcPts val="3600"/>
        </a:spcBef>
        <a:buSzPct val="30000"/>
        <a:buBlip>
          <a:blip r:embed="rId3"/>
        </a:buBlip>
        <a:defRPr sz="3600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latin typeface="Helvetica Neue"/>
          <a:ea typeface="Helvetica Neue"/>
          <a:cs typeface="Helvetica Neue"/>
          <a:sym typeface="Helvetica Neue"/>
        </a:defRPr>
      </a:lvl6pPr>
      <a:lvl7pPr marL="3111500" indent="-444500" defTabSz="584200">
        <a:spcBef>
          <a:spcPts val="3600"/>
        </a:spcBef>
        <a:buSzPct val="30000"/>
        <a:buBlip>
          <a:blip r:embed="rId3"/>
        </a:buBlip>
        <a:defRPr sz="3600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latin typeface="Helvetica Neue"/>
          <a:ea typeface="Helvetica Neue"/>
          <a:cs typeface="Helvetica Neue"/>
          <a:sym typeface="Helvetica Neue"/>
        </a:defRPr>
      </a:lvl7pPr>
      <a:lvl8pPr marL="3556000" indent="-444500" defTabSz="584200">
        <a:spcBef>
          <a:spcPts val="3600"/>
        </a:spcBef>
        <a:buSzPct val="30000"/>
        <a:buBlip>
          <a:blip r:embed="rId3"/>
        </a:buBlip>
        <a:defRPr sz="3600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latin typeface="Helvetica Neue"/>
          <a:ea typeface="Helvetica Neue"/>
          <a:cs typeface="Helvetica Neue"/>
          <a:sym typeface="Helvetica Neue"/>
        </a:defRPr>
      </a:lvl8pPr>
      <a:lvl9pPr marL="4000500" indent="-444500" defTabSz="584200">
        <a:spcBef>
          <a:spcPts val="3600"/>
        </a:spcBef>
        <a:buSzPct val="30000"/>
        <a:buBlip>
          <a:blip r:embed="rId3"/>
        </a:buBlip>
        <a:defRPr sz="3600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latin typeface="Helvetica Neue"/>
          <a:ea typeface="Helvetica Neue"/>
          <a:cs typeface="Helvetica Neue"/>
          <a:sym typeface="Helvetica Neue"/>
        </a:defRPr>
      </a:lvl9pPr>
    </p:bodyStyle>
    <p:otherStyle>
      <a:lvl1pPr algn="r" defTabSz="584200">
        <a:defRPr b="1" sz="1400">
          <a:solidFill>
            <a:schemeClr val="tx1"/>
          </a:solidFill>
          <a:latin typeface="+mn-lt"/>
          <a:ea typeface="+mn-ea"/>
          <a:cs typeface="+mn-cs"/>
          <a:sym typeface="Helvetica Neue"/>
        </a:defRPr>
      </a:lvl1pPr>
      <a:lvl2pPr indent="228600" algn="r" defTabSz="584200">
        <a:defRPr b="1" sz="1400">
          <a:solidFill>
            <a:schemeClr val="tx1"/>
          </a:solidFill>
          <a:latin typeface="+mn-lt"/>
          <a:ea typeface="+mn-ea"/>
          <a:cs typeface="+mn-cs"/>
          <a:sym typeface="Helvetica Neue"/>
        </a:defRPr>
      </a:lvl2pPr>
      <a:lvl3pPr indent="457200" algn="r" defTabSz="584200">
        <a:defRPr b="1" sz="1400">
          <a:solidFill>
            <a:schemeClr val="tx1"/>
          </a:solidFill>
          <a:latin typeface="+mn-lt"/>
          <a:ea typeface="+mn-ea"/>
          <a:cs typeface="+mn-cs"/>
          <a:sym typeface="Helvetica Neue"/>
        </a:defRPr>
      </a:lvl3pPr>
      <a:lvl4pPr indent="685800" algn="r" defTabSz="584200">
        <a:defRPr b="1" sz="1400">
          <a:solidFill>
            <a:schemeClr val="tx1"/>
          </a:solidFill>
          <a:latin typeface="+mn-lt"/>
          <a:ea typeface="+mn-ea"/>
          <a:cs typeface="+mn-cs"/>
          <a:sym typeface="Helvetica Neue"/>
        </a:defRPr>
      </a:lvl4pPr>
      <a:lvl5pPr indent="914400" algn="r" defTabSz="584200">
        <a:defRPr b="1" sz="1400">
          <a:solidFill>
            <a:schemeClr val="tx1"/>
          </a:solidFill>
          <a:latin typeface="+mn-lt"/>
          <a:ea typeface="+mn-ea"/>
          <a:cs typeface="+mn-cs"/>
          <a:sym typeface="Helvetica Neue"/>
        </a:defRPr>
      </a:lvl5pPr>
      <a:lvl6pPr indent="1143000" algn="r" defTabSz="584200">
        <a:defRPr b="1" sz="1400">
          <a:solidFill>
            <a:schemeClr val="tx1"/>
          </a:solidFill>
          <a:latin typeface="+mn-lt"/>
          <a:ea typeface="+mn-ea"/>
          <a:cs typeface="+mn-cs"/>
          <a:sym typeface="Helvetica Neue"/>
        </a:defRPr>
      </a:lvl6pPr>
      <a:lvl7pPr indent="1371600" algn="r" defTabSz="584200">
        <a:defRPr b="1" sz="1400">
          <a:solidFill>
            <a:schemeClr val="tx1"/>
          </a:solidFill>
          <a:latin typeface="+mn-lt"/>
          <a:ea typeface="+mn-ea"/>
          <a:cs typeface="+mn-cs"/>
          <a:sym typeface="Helvetica Neue"/>
        </a:defRPr>
      </a:lvl7pPr>
      <a:lvl8pPr indent="1600200" algn="r" defTabSz="584200">
        <a:defRPr b="1" sz="1400">
          <a:solidFill>
            <a:schemeClr val="tx1"/>
          </a:solidFill>
          <a:latin typeface="+mn-lt"/>
          <a:ea typeface="+mn-ea"/>
          <a:cs typeface="+mn-cs"/>
          <a:sym typeface="Helvetica Neue"/>
        </a:defRPr>
      </a:lvl8pPr>
      <a:lvl9pPr indent="1828800" algn="r" defTabSz="584200">
        <a:defRPr b="1" sz="1400">
          <a:solidFill>
            <a:schemeClr val="tx1"/>
          </a:solidFill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jpeg"/><Relationship Id="rId3" Type="http://schemas.openxmlformats.org/officeDocument/2006/relationships/image" Target="../media/image7.png"/><Relationship Id="rId4" Type="http://schemas.openxmlformats.org/officeDocument/2006/relationships/image" Target="../media/image1.png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4.jpeg"/><Relationship Id="rId7" Type="http://schemas.openxmlformats.org/officeDocument/2006/relationships/image" Target="../media/image12.png"/><Relationship Id="rId8" Type="http://schemas.openxmlformats.org/officeDocument/2006/relationships/image" Target="../media/image13.png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pn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hyperlink" Target="https://github.com/bewchabbacc/pointers" TargetMode="External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/Relationships>
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7" Type="http://schemas.openxmlformats.org/officeDocument/2006/relationships/image" Target="../media/image28.png"/></Relationships>
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/Relationships>
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3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3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.png"/><Relationship Id="rId3" Type="http://schemas.openxmlformats.org/officeDocument/2006/relationships/image" Target="../media/image38.png"/><Relationship Id="rId4" Type="http://schemas.openxmlformats.org/officeDocument/2006/relationships/image" Target="../media/image1.png"/></Relationships>

</file>

<file path=ppt/slides/_rels/slide3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3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colon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97287" y="1864518"/>
            <a:ext cx="9037054" cy="6024703"/>
          </a:xfrm>
          <a:prstGeom prst="rect">
            <a:avLst/>
          </a:prstGeom>
          <a:ln w="12700">
            <a:miter lim="400000"/>
          </a:ln>
        </p:spPr>
      </p:pic>
      <p:sp>
        <p:nvSpPr>
          <p:cNvPr id="34" name="Shape 34"/>
          <p:cNvSpPr/>
          <p:nvPr>
            <p:ph type="title"/>
          </p:nvPr>
        </p:nvSpPr>
        <p:spPr>
          <a:xfrm>
            <a:off x="636246" y="392468"/>
            <a:ext cx="9037241" cy="1350455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2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Pointers and Memory</a:t>
            </a:r>
          </a:p>
        </p:txBody>
      </p:sp>
      <p:sp>
        <p:nvSpPr>
          <p:cNvPr id="35" name="Shape 35"/>
          <p:cNvSpPr/>
          <p:nvPr>
            <p:ph type="body" idx="1"/>
          </p:nvPr>
        </p:nvSpPr>
        <p:spPr>
          <a:xfrm>
            <a:off x="7855947" y="8010677"/>
            <a:ext cx="4941691" cy="1350455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4200">
                <a:solidFill>
                  <a:srgbClr val="73B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A beginner’s guide</a:t>
            </a:r>
          </a:p>
        </p:txBody>
      </p:sp>
    </p:spTree>
  </p:cSld>
  <p:clrMapOvr>
    <a:masterClrMapping/>
  </p:clrMapOvr>
  <p:transition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2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Proper uses of </a:t>
            </a:r>
            <a:r>
              <a:rPr sz="7200">
                <a:solidFill>
                  <a:srgbClr val="1497FC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  <a:latin typeface="Monaco"/>
                <a:ea typeface="Monaco"/>
                <a:cs typeface="Monaco"/>
                <a:sym typeface="Monaco"/>
              </a:rPr>
              <a:t>* </a:t>
            </a:r>
            <a:r>
              <a:rPr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  <a:latin typeface="Monaco"/>
                <a:ea typeface="Monaco"/>
                <a:cs typeface="Monaco"/>
                <a:sym typeface="Monaco"/>
              </a:rPr>
              <a:t>(other than multiplications)</a:t>
            </a:r>
          </a:p>
        </p:txBody>
      </p:sp>
      <p:sp>
        <p:nvSpPr>
          <p:cNvPr id="65" name="Shape 65"/>
          <p:cNvSpPr/>
          <p:nvPr>
            <p:ph type="body" idx="1"/>
          </p:nvPr>
        </p:nvSpPr>
        <p:spPr>
          <a:xfrm>
            <a:off x="787400" y="2246223"/>
            <a:ext cx="11430000" cy="6884283"/>
          </a:xfrm>
          <a:prstGeom prst="rect">
            <a:avLst/>
          </a:prstGeom>
        </p:spPr>
        <p:txBody>
          <a:bodyPr/>
          <a:lstStyle/>
          <a:p>
            <a:pPr lvl="0" marL="217804" indent="-217804" defTabSz="286258">
              <a:spcBef>
                <a:spcPts val="17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1764">
                <a:solidFill>
                  <a:srgbClr val="FFFFFF"/>
                </a:solidFill>
                <a:effectLst>
                  <a:outerShdw sx="100000" sy="100000" kx="0" ky="0" algn="b" rotWithShape="0" blurRad="24892" dist="18669" dir="5400000">
                    <a:srgbClr val="000000"/>
                  </a:outerShdw>
                </a:effectLst>
              </a:rPr>
              <a:t>type *symbol</a:t>
            </a:r>
            <a:endParaRPr sz="1764">
              <a:solidFill>
                <a:srgbClr val="FFFFFF"/>
              </a:solidFill>
              <a:effectLst>
                <a:outerShdw sx="100000" sy="100000" kx="0" ky="0" algn="b" rotWithShape="0" blurRad="24892" dist="18669" dir="5400000">
                  <a:srgbClr val="000000"/>
                </a:outerShdw>
              </a:effectLst>
            </a:endParaRPr>
          </a:p>
          <a:p>
            <a:pPr lvl="1" marL="435609" indent="-217804" defTabSz="286258">
              <a:spcBef>
                <a:spcPts val="17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1764">
                <a:solidFill>
                  <a:srgbClr val="FFFFFF"/>
                </a:solidFill>
                <a:effectLst>
                  <a:outerShdw sx="100000" sy="100000" kx="0" ky="0" algn="b" rotWithShape="0" blurRad="24892" dist="18669" dir="5400000">
                    <a:srgbClr val="000000"/>
                  </a:outerShdw>
                </a:effectLst>
              </a:rPr>
              <a:t>Declaration of a pointer (also used in function parameter declarations)</a:t>
            </a:r>
            <a:endParaRPr sz="1764">
              <a:solidFill>
                <a:srgbClr val="FFFFFF"/>
              </a:solidFill>
              <a:effectLst>
                <a:outerShdw sx="100000" sy="100000" kx="0" ky="0" algn="b" rotWithShape="0" blurRad="24892" dist="18669" dir="5400000">
                  <a:srgbClr val="000000"/>
                </a:outerShdw>
              </a:effectLst>
            </a:endParaRPr>
          </a:p>
          <a:p>
            <a:pPr lvl="1" marL="435609" indent="-217804" defTabSz="286258">
              <a:spcBef>
                <a:spcPts val="17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1764">
                <a:solidFill>
                  <a:srgbClr val="1497FC"/>
                </a:solidFill>
                <a:effectLst>
                  <a:outerShdw sx="100000" sy="100000" kx="0" ky="0" algn="b" rotWithShape="0" blurRad="24892" dist="18669" dir="5400000">
                    <a:srgbClr val="000000"/>
                  </a:outerShdw>
                </a:effectLst>
                <a:latin typeface="Monaco"/>
                <a:ea typeface="Monaco"/>
                <a:cs typeface="Monaco"/>
                <a:sym typeface="Monaco"/>
              </a:rPr>
              <a:t>int *pi = NULL;</a:t>
            </a:r>
            <a:endParaRPr sz="1764">
              <a:solidFill>
                <a:srgbClr val="1497FC"/>
              </a:solidFill>
              <a:effectLst>
                <a:outerShdw sx="100000" sy="100000" kx="0" ky="0" algn="b" rotWithShape="0" blurRad="24892" dist="18669" dir="5400000">
                  <a:srgbClr val="000000"/>
                </a:outerShdw>
              </a:effectLst>
              <a:latin typeface="Monaco"/>
              <a:ea typeface="Monaco"/>
              <a:cs typeface="Monaco"/>
              <a:sym typeface="Monaco"/>
            </a:endParaRPr>
          </a:p>
          <a:p>
            <a:pPr lvl="1" marL="435609" indent="-217804" defTabSz="286258">
              <a:spcBef>
                <a:spcPts val="17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1764">
                <a:solidFill>
                  <a:srgbClr val="1497FC"/>
                </a:solidFill>
                <a:effectLst>
                  <a:outerShdw sx="100000" sy="100000" kx="0" ky="0" algn="b" rotWithShape="0" blurRad="24892" dist="18669" dir="5400000">
                    <a:srgbClr val="000000"/>
                  </a:outerShdw>
                </a:effectLst>
                <a:latin typeface="Monaco"/>
                <a:ea typeface="Monaco"/>
                <a:cs typeface="Monaco"/>
                <a:sym typeface="Monaco"/>
              </a:rPr>
              <a:t>void f(int *pi) { … }</a:t>
            </a:r>
            <a:endParaRPr sz="1764">
              <a:solidFill>
                <a:srgbClr val="1497FC"/>
              </a:solidFill>
              <a:effectLst>
                <a:outerShdw sx="100000" sy="100000" kx="0" ky="0" algn="b" rotWithShape="0" blurRad="24892" dist="18669" dir="5400000">
                  <a:srgbClr val="000000"/>
                </a:outerShdw>
              </a:effectLst>
              <a:latin typeface="Monaco"/>
              <a:ea typeface="Monaco"/>
              <a:cs typeface="Monaco"/>
              <a:sym typeface="Monaco"/>
            </a:endParaRPr>
          </a:p>
          <a:p>
            <a:pPr lvl="0" marL="217804" indent="-217804" defTabSz="286258">
              <a:spcBef>
                <a:spcPts val="17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1764">
                <a:solidFill>
                  <a:srgbClr val="FFFFFF"/>
                </a:solidFill>
                <a:effectLst>
                  <a:outerShdw sx="100000" sy="100000" kx="0" ky="0" algn="b" rotWithShape="0" blurRad="24892" dist="18669" dir="5400000">
                    <a:srgbClr val="000000"/>
                  </a:outerShdw>
                </a:effectLst>
              </a:rPr>
              <a:t>type*</a:t>
            </a:r>
            <a:endParaRPr sz="1764">
              <a:solidFill>
                <a:srgbClr val="FFFFFF"/>
              </a:solidFill>
              <a:effectLst>
                <a:outerShdw sx="100000" sy="100000" kx="0" ky="0" algn="b" rotWithShape="0" blurRad="24892" dist="18669" dir="5400000">
                  <a:srgbClr val="000000"/>
                </a:outerShdw>
              </a:effectLst>
            </a:endParaRPr>
          </a:p>
          <a:p>
            <a:pPr lvl="1" marL="435609" indent="-217804" defTabSz="286258">
              <a:spcBef>
                <a:spcPts val="17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1764">
                <a:solidFill>
                  <a:srgbClr val="FFFFFF"/>
                </a:solidFill>
                <a:effectLst>
                  <a:outerShdw sx="100000" sy="100000" kx="0" ky="0" algn="b" rotWithShape="0" blurRad="24892" dist="18669" dir="5400000">
                    <a:srgbClr val="000000"/>
                  </a:outerShdw>
                </a:effectLst>
              </a:rPr>
              <a:t>Used when declaring (but not implementing) methods</a:t>
            </a:r>
            <a:endParaRPr sz="1764">
              <a:solidFill>
                <a:srgbClr val="FFFFFF"/>
              </a:solidFill>
              <a:effectLst>
                <a:outerShdw sx="100000" sy="100000" kx="0" ky="0" algn="b" rotWithShape="0" blurRad="24892" dist="18669" dir="5400000">
                  <a:srgbClr val="000000"/>
                </a:outerShdw>
              </a:effectLst>
            </a:endParaRPr>
          </a:p>
          <a:p>
            <a:pPr lvl="1" marL="435609" indent="-217804" defTabSz="286258">
              <a:spcBef>
                <a:spcPts val="17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1764">
                <a:solidFill>
                  <a:srgbClr val="1497FC"/>
                </a:solidFill>
                <a:effectLst>
                  <a:outerShdw sx="100000" sy="100000" kx="0" ky="0" algn="b" rotWithShape="0" blurRad="24892" dist="18669" dir="5400000">
                    <a:srgbClr val="000000"/>
                  </a:outerShdw>
                </a:effectLst>
                <a:latin typeface="Monaco"/>
                <a:ea typeface="Monaco"/>
                <a:cs typeface="Monaco"/>
                <a:sym typeface="Monaco"/>
              </a:rPr>
              <a:t>void f(char*);</a:t>
            </a:r>
            <a:endParaRPr sz="1764">
              <a:solidFill>
                <a:srgbClr val="1497FC"/>
              </a:solidFill>
              <a:effectLst>
                <a:outerShdw sx="100000" sy="100000" kx="0" ky="0" algn="b" rotWithShape="0" blurRad="24892" dist="18669" dir="5400000">
                  <a:srgbClr val="000000"/>
                </a:outerShdw>
              </a:effectLst>
              <a:latin typeface="Monaco"/>
              <a:ea typeface="Monaco"/>
              <a:cs typeface="Monaco"/>
              <a:sym typeface="Monaco"/>
            </a:endParaRPr>
          </a:p>
          <a:p>
            <a:pPr lvl="0" marL="217804" indent="-217804" defTabSz="286258">
              <a:spcBef>
                <a:spcPts val="17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1764">
                <a:solidFill>
                  <a:srgbClr val="FFFFFF"/>
                </a:solidFill>
                <a:effectLst>
                  <a:outerShdw sx="100000" sy="100000" kx="0" ky="0" algn="b" rotWithShape="0" blurRad="24892" dist="18669" dir="5400000">
                    <a:srgbClr val="000000"/>
                  </a:outerShdw>
                </a:effectLst>
              </a:rPr>
              <a:t>*var</a:t>
            </a:r>
            <a:endParaRPr sz="1764">
              <a:solidFill>
                <a:srgbClr val="FFFFFF"/>
              </a:solidFill>
              <a:effectLst>
                <a:outerShdw sx="100000" sy="100000" kx="0" ky="0" algn="b" rotWithShape="0" blurRad="24892" dist="18669" dir="5400000">
                  <a:srgbClr val="000000"/>
                </a:outerShdw>
              </a:effectLst>
            </a:endParaRPr>
          </a:p>
          <a:p>
            <a:pPr lvl="1" marL="435609" indent="-217804" defTabSz="286258">
              <a:spcBef>
                <a:spcPts val="17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1764">
                <a:solidFill>
                  <a:srgbClr val="FFFFFF"/>
                </a:solidFill>
                <a:effectLst>
                  <a:outerShdw sx="100000" sy="100000" kx="0" ky="0" algn="b" rotWithShape="0" blurRad="24892" dist="18669" dir="5400000">
                    <a:srgbClr val="000000"/>
                  </a:outerShdw>
                </a:effectLst>
              </a:rPr>
              <a:t>Used to dereference a pointer (or reading what the pointer points to)</a:t>
            </a:r>
            <a:endParaRPr sz="1764">
              <a:solidFill>
                <a:srgbClr val="FFFFFF"/>
              </a:solidFill>
              <a:effectLst>
                <a:outerShdw sx="100000" sy="100000" kx="0" ky="0" algn="b" rotWithShape="0" blurRad="24892" dist="18669" dir="5400000">
                  <a:srgbClr val="000000"/>
                </a:outerShdw>
              </a:effectLst>
            </a:endParaRPr>
          </a:p>
          <a:p>
            <a:pPr lvl="1" marL="435609" indent="-217804" defTabSz="286258">
              <a:spcBef>
                <a:spcPts val="17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1764">
                <a:solidFill>
                  <a:srgbClr val="FFFFFF"/>
                </a:solidFill>
                <a:effectLst>
                  <a:outerShdw sx="100000" sy="100000" kx="0" ky="0" algn="b" rotWithShape="0" blurRad="24892" dist="18669" dir="5400000">
                    <a:srgbClr val="000000"/>
                  </a:outerShdw>
                </a:effectLst>
              </a:rPr>
              <a:t>Note that the size read will depend on the type of the pointer!</a:t>
            </a:r>
            <a:endParaRPr sz="1764">
              <a:solidFill>
                <a:srgbClr val="FFFFFF"/>
              </a:solidFill>
              <a:effectLst>
                <a:outerShdw sx="100000" sy="100000" kx="0" ky="0" algn="b" rotWithShape="0" blurRad="24892" dist="18669" dir="5400000">
                  <a:srgbClr val="000000"/>
                </a:outerShdw>
              </a:effectLst>
            </a:endParaRPr>
          </a:p>
          <a:p>
            <a:pPr lvl="1" marL="435609" indent="-217804" defTabSz="286258">
              <a:spcBef>
                <a:spcPts val="17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1764">
                <a:solidFill>
                  <a:srgbClr val="1497FC"/>
                </a:solidFill>
                <a:effectLst>
                  <a:outerShdw sx="100000" sy="100000" kx="0" ky="0" algn="b" rotWithShape="0" blurRad="24892" dist="18669" dir="5400000">
                    <a:srgbClr val="000000"/>
                  </a:outerShdw>
                </a:effectLst>
                <a:latin typeface="Monaco"/>
                <a:ea typeface="Monaco"/>
                <a:cs typeface="Monaco"/>
                <a:sym typeface="Monaco"/>
              </a:rPr>
              <a:t>*pi = 5; // copies 5 into the integer block pointed by pi</a:t>
            </a:r>
            <a:endParaRPr sz="1764">
              <a:solidFill>
                <a:srgbClr val="1497FC"/>
              </a:solidFill>
              <a:effectLst>
                <a:outerShdw sx="100000" sy="100000" kx="0" ky="0" algn="b" rotWithShape="0" blurRad="24892" dist="18669" dir="5400000">
                  <a:srgbClr val="000000"/>
                </a:outerShdw>
              </a:effectLst>
              <a:latin typeface="Monaco"/>
              <a:ea typeface="Monaco"/>
              <a:cs typeface="Monaco"/>
              <a:sym typeface="Monaco"/>
            </a:endParaRPr>
          </a:p>
          <a:p>
            <a:pPr lvl="0" marL="217804" indent="-217804" defTabSz="286258">
              <a:spcBef>
                <a:spcPts val="17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1764">
                <a:solidFill>
                  <a:srgbClr val="FFFFFF"/>
                </a:solidFill>
                <a:effectLst>
                  <a:outerShdw sx="100000" sy="100000" kx="0" ky="0" algn="b" rotWithShape="0" blurRad="24892" dist="18669" dir="5400000">
                    <a:srgbClr val="000000"/>
                  </a:outerShdw>
                </a:effectLst>
              </a:rPr>
              <a:t>type (*name) (params…)</a:t>
            </a:r>
            <a:endParaRPr sz="1764">
              <a:solidFill>
                <a:srgbClr val="FFFFFF"/>
              </a:solidFill>
              <a:effectLst>
                <a:outerShdw sx="100000" sy="100000" kx="0" ky="0" algn="b" rotWithShape="0" blurRad="24892" dist="18669" dir="5400000">
                  <a:srgbClr val="000000"/>
                </a:outerShdw>
              </a:effectLst>
            </a:endParaRPr>
          </a:p>
          <a:p>
            <a:pPr lvl="1" marL="435609" indent="-217804" defTabSz="286258">
              <a:spcBef>
                <a:spcPts val="17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1764">
                <a:solidFill>
                  <a:srgbClr val="FFFFFF"/>
                </a:solidFill>
                <a:effectLst>
                  <a:outerShdw sx="100000" sy="100000" kx="0" ky="0" algn="b" rotWithShape="0" blurRad="24892" dist="18669" dir="5400000">
                    <a:srgbClr val="000000"/>
                  </a:outerShdw>
                </a:effectLst>
              </a:rPr>
              <a:t>Function pointers, try to avoid them unless absolutely necessary</a:t>
            </a:r>
            <a:endParaRPr sz="1764">
              <a:solidFill>
                <a:srgbClr val="FFFFFF"/>
              </a:solidFill>
              <a:effectLst>
                <a:outerShdw sx="100000" sy="100000" kx="0" ky="0" algn="b" rotWithShape="0" blurRad="24892" dist="18669" dir="5400000">
                  <a:srgbClr val="000000"/>
                </a:outerShdw>
              </a:effectLst>
            </a:endParaRPr>
          </a:p>
          <a:p>
            <a:pPr lvl="1" marL="435609" indent="-217804" defTabSz="286258">
              <a:spcBef>
                <a:spcPts val="17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1764">
                <a:solidFill>
                  <a:srgbClr val="1497FC"/>
                </a:solidFill>
                <a:effectLst>
                  <a:outerShdw sx="100000" sy="100000" kx="0" ky="0" algn="b" rotWithShape="0" blurRad="24892" dist="18669" dir="5400000">
                    <a:srgbClr val="000000"/>
                  </a:outerShdw>
                </a:effectLst>
                <a:latin typeface="Monaco"/>
                <a:ea typeface="Monaco"/>
                <a:cs typeface="Monaco"/>
                <a:sym typeface="Monaco"/>
              </a:rPr>
              <a:t>int (*operation)(int, int);</a:t>
            </a:r>
          </a:p>
        </p:txBody>
      </p:sp>
    </p:spTree>
  </p:cSld>
  <p:clrMapOvr>
    <a:masterClrMapping/>
  </p:clrMapOvr>
  <p:transition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2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Proper uses of </a:t>
            </a:r>
            <a:r>
              <a:rPr sz="7200">
                <a:solidFill>
                  <a:srgbClr val="1497FC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&amp;</a:t>
            </a:r>
          </a:p>
        </p:txBody>
      </p:sp>
      <p:sp>
        <p:nvSpPr>
          <p:cNvPr id="68" name="Shape 68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 marL="275590" indent="-275590" defTabSz="362204">
              <a:spcBef>
                <a:spcPts val="22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232">
                <a:solidFill>
                  <a:srgbClr val="1497FC"/>
                </a:solidFill>
                <a:effectLst>
                  <a:outerShdw sx="100000" sy="100000" kx="0" ky="0" algn="b" rotWithShape="0" blurRad="31496" dist="23622" dir="5400000">
                    <a:srgbClr val="000000"/>
                  </a:outerShdw>
                </a:effectLst>
                <a:latin typeface="Monaco"/>
                <a:ea typeface="Monaco"/>
                <a:cs typeface="Monaco"/>
                <a:sym typeface="Monaco"/>
              </a:rPr>
              <a:t>&amp;var</a:t>
            </a:r>
            <a:endParaRPr sz="2232">
              <a:solidFill>
                <a:srgbClr val="1497FC"/>
              </a:solidFill>
              <a:effectLst>
                <a:outerShdw sx="100000" sy="100000" kx="0" ky="0" algn="b" rotWithShape="0" blurRad="31496" dist="23622" dir="5400000">
                  <a:srgbClr val="000000"/>
                </a:outerShdw>
              </a:effectLst>
              <a:latin typeface="Monaco"/>
              <a:ea typeface="Monaco"/>
              <a:cs typeface="Monaco"/>
              <a:sym typeface="Monaco"/>
            </a:endParaRPr>
          </a:p>
          <a:p>
            <a:pPr lvl="1" marL="551180" indent="-275590" defTabSz="362204">
              <a:spcBef>
                <a:spcPts val="22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232">
                <a:solidFill>
                  <a:srgbClr val="FFFFFF"/>
                </a:solidFill>
                <a:effectLst>
                  <a:outerShdw sx="100000" sy="100000" kx="0" ky="0" algn="b" rotWithShape="0" blurRad="31496" dist="23622" dir="5400000">
                    <a:srgbClr val="000000"/>
                  </a:outerShdw>
                </a:effectLst>
              </a:rPr>
              <a:t>Get the address of the variable var</a:t>
            </a:r>
            <a:endParaRPr sz="2232">
              <a:solidFill>
                <a:srgbClr val="FFFFFF"/>
              </a:solidFill>
              <a:effectLst>
                <a:outerShdw sx="100000" sy="100000" kx="0" ky="0" algn="b" rotWithShape="0" blurRad="31496" dist="23622" dir="5400000">
                  <a:srgbClr val="000000"/>
                </a:outerShdw>
              </a:effectLst>
            </a:endParaRPr>
          </a:p>
          <a:p>
            <a:pPr lvl="0" marL="275590" indent="-275590" defTabSz="362204">
              <a:spcBef>
                <a:spcPts val="22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232">
                <a:solidFill>
                  <a:srgbClr val="1497FC"/>
                </a:solidFill>
                <a:effectLst>
                  <a:outerShdw sx="100000" sy="100000" kx="0" ky="0" algn="b" rotWithShape="0" blurRad="31496" dist="23622" dir="5400000">
                    <a:srgbClr val="000000"/>
                  </a:outerShdw>
                </a:effectLst>
                <a:latin typeface="Monaco"/>
                <a:ea typeface="Monaco"/>
                <a:cs typeface="Monaco"/>
                <a:sym typeface="Monaco"/>
              </a:rPr>
              <a:t>type&amp; var</a:t>
            </a:r>
            <a:endParaRPr sz="2232">
              <a:solidFill>
                <a:srgbClr val="1497FC"/>
              </a:solidFill>
              <a:effectLst>
                <a:outerShdw sx="100000" sy="100000" kx="0" ky="0" algn="b" rotWithShape="0" blurRad="31496" dist="23622" dir="5400000">
                  <a:srgbClr val="000000"/>
                </a:outerShdw>
              </a:effectLst>
              <a:latin typeface="Monaco"/>
              <a:ea typeface="Monaco"/>
              <a:cs typeface="Monaco"/>
              <a:sym typeface="Monaco"/>
            </a:endParaRPr>
          </a:p>
          <a:p>
            <a:pPr lvl="1" marL="551180" indent="-275590" defTabSz="362204">
              <a:spcBef>
                <a:spcPts val="22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232">
                <a:solidFill>
                  <a:srgbClr val="FFFFFF"/>
                </a:solidFill>
                <a:effectLst>
                  <a:outerShdw sx="100000" sy="100000" kx="0" ky="0" algn="b" rotWithShape="0" blurRad="31496" dist="23622" dir="5400000">
                    <a:srgbClr val="000000"/>
                  </a:outerShdw>
                </a:effectLst>
              </a:rPr>
              <a:t>Used in function declarations to specify var is sent by reference</a:t>
            </a:r>
            <a:endParaRPr sz="2232">
              <a:solidFill>
                <a:srgbClr val="FFFFFF"/>
              </a:solidFill>
              <a:effectLst>
                <a:outerShdw sx="100000" sy="100000" kx="0" ky="0" algn="b" rotWithShape="0" blurRad="31496" dist="23622" dir="5400000">
                  <a:srgbClr val="000000"/>
                </a:outerShdw>
              </a:effectLst>
            </a:endParaRPr>
          </a:p>
          <a:p>
            <a:pPr lvl="1" marL="551180" indent="-275590" defTabSz="362204">
              <a:spcBef>
                <a:spcPts val="22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232">
                <a:solidFill>
                  <a:srgbClr val="FFFFFF"/>
                </a:solidFill>
                <a:effectLst>
                  <a:outerShdw sx="100000" sy="100000" kx="0" ky="0" algn="b" rotWithShape="0" blurRad="31496" dist="23622" dir="5400000">
                    <a:srgbClr val="000000"/>
                  </a:outerShdw>
                </a:effectLst>
              </a:rPr>
              <a:t>void f(int&amp; var) { … }</a:t>
            </a:r>
            <a:endParaRPr sz="2232">
              <a:solidFill>
                <a:srgbClr val="FFFFFF"/>
              </a:solidFill>
              <a:effectLst>
                <a:outerShdw sx="100000" sy="100000" kx="0" ky="0" algn="b" rotWithShape="0" blurRad="31496" dist="23622" dir="5400000">
                  <a:srgbClr val="000000"/>
                </a:outerShdw>
              </a:effectLst>
            </a:endParaRPr>
          </a:p>
          <a:p>
            <a:pPr lvl="0" marL="275590" indent="-275590" defTabSz="362204">
              <a:spcBef>
                <a:spcPts val="22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232">
                <a:solidFill>
                  <a:srgbClr val="1497FC"/>
                </a:solidFill>
                <a:effectLst>
                  <a:outerShdw sx="100000" sy="100000" kx="0" ky="0" algn="b" rotWithShape="0" blurRad="31496" dist="23622" dir="5400000">
                    <a:srgbClr val="000000"/>
                  </a:outerShdw>
                </a:effectLst>
                <a:latin typeface="Monaco"/>
                <a:ea typeface="Monaco"/>
                <a:cs typeface="Monaco"/>
                <a:sym typeface="Monaco"/>
              </a:rPr>
              <a:t>var1 &amp; var2</a:t>
            </a:r>
            <a:endParaRPr sz="2232">
              <a:solidFill>
                <a:srgbClr val="1497FC"/>
              </a:solidFill>
              <a:effectLst>
                <a:outerShdw sx="100000" sy="100000" kx="0" ky="0" algn="b" rotWithShape="0" blurRad="31496" dist="23622" dir="5400000">
                  <a:srgbClr val="000000"/>
                </a:outerShdw>
              </a:effectLst>
              <a:latin typeface="Monaco"/>
              <a:ea typeface="Monaco"/>
              <a:cs typeface="Monaco"/>
              <a:sym typeface="Monaco"/>
            </a:endParaRPr>
          </a:p>
          <a:p>
            <a:pPr lvl="1" marL="551180" indent="-275590" defTabSz="362204">
              <a:spcBef>
                <a:spcPts val="22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232">
                <a:solidFill>
                  <a:srgbClr val="FFFFFF"/>
                </a:solidFill>
                <a:effectLst>
                  <a:outerShdw sx="100000" sy="100000" kx="0" ky="0" algn="b" rotWithShape="0" blurRad="31496" dist="23622" dir="5400000">
                    <a:srgbClr val="000000"/>
                  </a:outerShdw>
                </a:effectLst>
              </a:rPr>
              <a:t>Binary “and” operation between two variables</a:t>
            </a:r>
            <a:endParaRPr sz="2232">
              <a:solidFill>
                <a:srgbClr val="FFFFFF"/>
              </a:solidFill>
              <a:effectLst>
                <a:outerShdw sx="100000" sy="100000" kx="0" ky="0" algn="b" rotWithShape="0" blurRad="31496" dist="23622" dir="5400000">
                  <a:srgbClr val="000000"/>
                </a:outerShdw>
              </a:effectLst>
            </a:endParaRPr>
          </a:p>
          <a:p>
            <a:pPr lvl="0" marL="275590" indent="-275590" defTabSz="362204">
              <a:spcBef>
                <a:spcPts val="22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232">
                <a:solidFill>
                  <a:srgbClr val="1497FC"/>
                </a:solidFill>
                <a:effectLst>
                  <a:outerShdw sx="100000" sy="100000" kx="0" ky="0" algn="b" rotWithShape="0" blurRad="31496" dist="23622" dir="5400000">
                    <a:srgbClr val="000000"/>
                  </a:outerShdw>
                </a:effectLst>
                <a:latin typeface="Monaco"/>
                <a:ea typeface="Monaco"/>
                <a:cs typeface="Monaco"/>
                <a:sym typeface="Monaco"/>
              </a:rPr>
              <a:t>expr1 &amp;&amp; expr2</a:t>
            </a:r>
            <a:endParaRPr sz="2232">
              <a:solidFill>
                <a:srgbClr val="1497FC"/>
              </a:solidFill>
              <a:effectLst>
                <a:outerShdw sx="100000" sy="100000" kx="0" ky="0" algn="b" rotWithShape="0" blurRad="31496" dist="23622" dir="5400000">
                  <a:srgbClr val="000000"/>
                </a:outerShdw>
              </a:effectLst>
              <a:latin typeface="Monaco"/>
              <a:ea typeface="Monaco"/>
              <a:cs typeface="Monaco"/>
              <a:sym typeface="Monaco"/>
            </a:endParaRPr>
          </a:p>
          <a:p>
            <a:pPr lvl="1" marL="551180" indent="-275590" defTabSz="362204">
              <a:spcBef>
                <a:spcPts val="22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232">
                <a:solidFill>
                  <a:srgbClr val="FFFFFF"/>
                </a:solidFill>
                <a:effectLst>
                  <a:outerShdw sx="100000" sy="100000" kx="0" ky="0" algn="b" rotWithShape="0" blurRad="31496" dist="23622" dir="5400000">
                    <a:srgbClr val="000000"/>
                  </a:outerShdw>
                </a:effectLst>
              </a:rPr>
              <a:t>Logical “and” between two expressions</a:t>
            </a:r>
          </a:p>
        </p:txBody>
      </p:sp>
    </p:spTree>
  </p:cSld>
  <p:clrMapOvr>
    <a:masterClrMapping/>
  </p:clrMapOvr>
  <p:transition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2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What NOT to do…</a:t>
            </a:r>
          </a:p>
        </p:txBody>
      </p:sp>
      <p:sp>
        <p:nvSpPr>
          <p:cNvPr id="71" name="Shape 71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 marL="217804" indent="-217804" defTabSz="286258">
              <a:spcBef>
                <a:spcPts val="17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1764">
                <a:solidFill>
                  <a:srgbClr val="1497FC"/>
                </a:solidFill>
                <a:effectLst>
                  <a:outerShdw sx="100000" sy="100000" kx="0" ky="0" algn="b" rotWithShape="0" blurRad="24892" dist="18669" dir="5400000">
                    <a:srgbClr val="000000"/>
                  </a:outerShdw>
                </a:effectLst>
                <a:latin typeface="Monaco"/>
                <a:ea typeface="Monaco"/>
                <a:cs typeface="Monaco"/>
                <a:sym typeface="Monaco"/>
              </a:rPr>
              <a:t>&amp;&amp;var</a:t>
            </a:r>
            <a:endParaRPr sz="1764">
              <a:solidFill>
                <a:srgbClr val="1497FC"/>
              </a:solidFill>
              <a:effectLst>
                <a:outerShdw sx="100000" sy="100000" kx="0" ky="0" algn="b" rotWithShape="0" blurRad="24892" dist="18669" dir="5400000">
                  <a:srgbClr val="000000"/>
                </a:outerShdw>
              </a:effectLst>
              <a:latin typeface="Monaco"/>
              <a:ea typeface="Monaco"/>
              <a:cs typeface="Monaco"/>
              <a:sym typeface="Monaco"/>
            </a:endParaRPr>
          </a:p>
          <a:p>
            <a:pPr lvl="1" marL="435609" indent="-217804" defTabSz="286258">
              <a:spcBef>
                <a:spcPts val="17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1764">
                <a:solidFill>
                  <a:srgbClr val="FFFFFF"/>
                </a:solidFill>
                <a:effectLst>
                  <a:outerShdw sx="100000" sy="100000" kx="0" ky="0" algn="b" rotWithShape="0" blurRad="24892" dist="18669" dir="5400000">
                    <a:srgbClr val="000000"/>
                  </a:outerShdw>
                </a:effectLst>
              </a:rPr>
              <a:t>This would mean get the address of the address of var</a:t>
            </a:r>
            <a:endParaRPr sz="1764">
              <a:solidFill>
                <a:srgbClr val="FFFFFF"/>
              </a:solidFill>
              <a:effectLst>
                <a:outerShdw sx="100000" sy="100000" kx="0" ky="0" algn="b" rotWithShape="0" blurRad="24892" dist="18669" dir="5400000">
                  <a:srgbClr val="000000"/>
                </a:outerShdw>
              </a:effectLst>
            </a:endParaRPr>
          </a:p>
          <a:p>
            <a:pPr lvl="1" marL="435609" indent="-217804" defTabSz="286258">
              <a:spcBef>
                <a:spcPts val="17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1764">
                <a:solidFill>
                  <a:srgbClr val="FFFFFF"/>
                </a:solidFill>
                <a:effectLst>
                  <a:outerShdw sx="100000" sy="100000" kx="0" ky="0" algn="b" rotWithShape="0" blurRad="24892" dist="18669" dir="5400000">
                    <a:srgbClr val="000000"/>
                  </a:outerShdw>
                </a:effectLst>
              </a:rPr>
              <a:t>In reality it’s nonsense!</a:t>
            </a:r>
            <a:endParaRPr sz="1764">
              <a:solidFill>
                <a:srgbClr val="FFFFFF"/>
              </a:solidFill>
              <a:effectLst>
                <a:outerShdw sx="100000" sy="100000" kx="0" ky="0" algn="b" rotWithShape="0" blurRad="24892" dist="18669" dir="5400000">
                  <a:srgbClr val="000000"/>
                </a:outerShdw>
              </a:effectLst>
            </a:endParaRPr>
          </a:p>
          <a:p>
            <a:pPr lvl="2" marL="653415" indent="-217804" defTabSz="286258">
              <a:spcBef>
                <a:spcPts val="17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1764">
                <a:solidFill>
                  <a:srgbClr val="FFFFFF"/>
                </a:solidFill>
                <a:effectLst>
                  <a:outerShdw sx="100000" sy="100000" kx="0" ky="0" algn="b" rotWithShape="0" blurRad="24892" dist="18669" dir="5400000">
                    <a:srgbClr val="000000"/>
                  </a:outerShdw>
                </a:effectLst>
              </a:rPr>
              <a:t>Note: This is not the same as the &amp;&amp; used in the C++11 “move” operator</a:t>
            </a:r>
            <a:endParaRPr sz="1764">
              <a:solidFill>
                <a:srgbClr val="FFFFFF"/>
              </a:solidFill>
              <a:effectLst>
                <a:outerShdw sx="100000" sy="100000" kx="0" ky="0" algn="b" rotWithShape="0" blurRad="24892" dist="18669" dir="5400000">
                  <a:srgbClr val="000000"/>
                </a:outerShdw>
              </a:effectLst>
            </a:endParaRPr>
          </a:p>
          <a:p>
            <a:pPr lvl="0" marL="217804" indent="-217804" defTabSz="286258">
              <a:spcBef>
                <a:spcPts val="17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1764">
                <a:solidFill>
                  <a:srgbClr val="1497FC"/>
                </a:solidFill>
                <a:effectLst>
                  <a:outerShdw sx="100000" sy="100000" kx="0" ky="0" algn="b" rotWithShape="0" blurRad="24892" dist="18669" dir="5400000">
                    <a:srgbClr val="000000"/>
                  </a:outerShdw>
                </a:effectLst>
                <a:latin typeface="Monaco"/>
                <a:ea typeface="Monaco"/>
                <a:cs typeface="Monaco"/>
                <a:sym typeface="Monaco"/>
              </a:rPr>
              <a:t>*(&amp;var)</a:t>
            </a:r>
            <a:endParaRPr sz="1764">
              <a:solidFill>
                <a:srgbClr val="1497FC"/>
              </a:solidFill>
              <a:effectLst>
                <a:outerShdw sx="100000" sy="100000" kx="0" ky="0" algn="b" rotWithShape="0" blurRad="24892" dist="18669" dir="5400000">
                  <a:srgbClr val="000000"/>
                </a:outerShdw>
              </a:effectLst>
              <a:latin typeface="Monaco"/>
              <a:ea typeface="Monaco"/>
              <a:cs typeface="Monaco"/>
              <a:sym typeface="Monaco"/>
            </a:endParaRPr>
          </a:p>
          <a:p>
            <a:pPr lvl="1" marL="435609" indent="-217804" defTabSz="286258">
              <a:spcBef>
                <a:spcPts val="17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1764">
                <a:solidFill>
                  <a:srgbClr val="FFFFFF"/>
                </a:solidFill>
                <a:effectLst>
                  <a:outerShdw sx="100000" sy="100000" kx="0" ky="0" algn="b" rotWithShape="0" blurRad="24892" dist="18669" dir="5400000">
                    <a:srgbClr val="000000"/>
                  </a:outerShdw>
                </a:effectLst>
              </a:rPr>
              <a:t>That would mean dereference the address of var</a:t>
            </a:r>
            <a:endParaRPr sz="1764">
              <a:solidFill>
                <a:srgbClr val="FFFFFF"/>
              </a:solidFill>
              <a:effectLst>
                <a:outerShdw sx="100000" sy="100000" kx="0" ky="0" algn="b" rotWithShape="0" blurRad="24892" dist="18669" dir="5400000">
                  <a:srgbClr val="000000"/>
                </a:outerShdw>
              </a:effectLst>
            </a:endParaRPr>
          </a:p>
          <a:p>
            <a:pPr lvl="1" marL="435609" indent="-217804" defTabSz="286258">
              <a:spcBef>
                <a:spcPts val="17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1764">
                <a:solidFill>
                  <a:srgbClr val="FFFFFF"/>
                </a:solidFill>
                <a:effectLst>
                  <a:outerShdw sx="100000" sy="100000" kx="0" ky="0" algn="b" rotWithShape="0" blurRad="24892" dist="18669" dir="5400000">
                    <a:srgbClr val="000000"/>
                  </a:outerShdw>
                </a:effectLst>
              </a:rPr>
              <a:t>That’s silly, just use var…</a:t>
            </a:r>
            <a:endParaRPr sz="1764">
              <a:solidFill>
                <a:srgbClr val="FFFFFF"/>
              </a:solidFill>
              <a:effectLst>
                <a:outerShdw sx="100000" sy="100000" kx="0" ky="0" algn="b" rotWithShape="0" blurRad="24892" dist="18669" dir="5400000">
                  <a:srgbClr val="000000"/>
                </a:outerShdw>
              </a:effectLst>
            </a:endParaRPr>
          </a:p>
          <a:p>
            <a:pPr lvl="0" marL="217804" indent="-217804" defTabSz="286258">
              <a:spcBef>
                <a:spcPts val="17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1764">
                <a:solidFill>
                  <a:srgbClr val="1497FC"/>
                </a:solidFill>
                <a:effectLst>
                  <a:outerShdw sx="100000" sy="100000" kx="0" ky="0" algn="b" rotWithShape="0" blurRad="24892" dist="18669" dir="5400000">
                    <a:srgbClr val="000000"/>
                  </a:outerShdw>
                </a:effectLst>
                <a:latin typeface="Monaco"/>
                <a:ea typeface="Monaco"/>
                <a:cs typeface="Monaco"/>
                <a:sym typeface="Monaco"/>
              </a:rPr>
              <a:t>int *pi = (int*)5;</a:t>
            </a:r>
            <a:endParaRPr sz="1764">
              <a:solidFill>
                <a:srgbClr val="1497FC"/>
              </a:solidFill>
              <a:effectLst>
                <a:outerShdw sx="100000" sy="100000" kx="0" ky="0" algn="b" rotWithShape="0" blurRad="24892" dist="18669" dir="5400000">
                  <a:srgbClr val="000000"/>
                </a:outerShdw>
              </a:effectLst>
              <a:latin typeface="Monaco"/>
              <a:ea typeface="Monaco"/>
              <a:cs typeface="Monaco"/>
              <a:sym typeface="Monaco"/>
            </a:endParaRPr>
          </a:p>
          <a:p>
            <a:pPr lvl="1" marL="435609" indent="-217804" defTabSz="286258">
              <a:spcBef>
                <a:spcPts val="17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1764">
                <a:solidFill>
                  <a:srgbClr val="FFFFFF"/>
                </a:solidFill>
                <a:effectLst>
                  <a:outerShdw sx="100000" sy="100000" kx="0" ky="0" algn="b" rotWithShape="0" blurRad="24892" dist="18669" dir="5400000">
                    <a:srgbClr val="000000"/>
                  </a:outerShdw>
                </a:effectLst>
              </a:rPr>
              <a:t>While technically possible, this would mean that pi is now a pointer to the memory address 5!!! This would result in unpredictable code, and luckily most compilers will warn you about it</a:t>
            </a:r>
            <a:endParaRPr sz="1764">
              <a:solidFill>
                <a:srgbClr val="FFFFFF"/>
              </a:solidFill>
              <a:effectLst>
                <a:outerShdw sx="100000" sy="100000" kx="0" ky="0" algn="b" rotWithShape="0" blurRad="24892" dist="18669" dir="5400000">
                  <a:srgbClr val="000000"/>
                </a:outerShdw>
              </a:effectLst>
            </a:endParaRPr>
          </a:p>
          <a:p>
            <a:pPr lvl="0" marL="217804" indent="-217804" defTabSz="286258">
              <a:spcBef>
                <a:spcPts val="17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1764">
                <a:solidFill>
                  <a:srgbClr val="FFFFFF"/>
                </a:solidFill>
                <a:effectLst>
                  <a:outerShdw sx="100000" sy="100000" kx="0" ky="0" algn="b" rotWithShape="0" blurRad="24892" dist="18669" dir="5400000">
                    <a:srgbClr val="000000"/>
                  </a:outerShdw>
                </a:effectLst>
              </a:rPr>
              <a:t>Dereferencing a Bad pointer</a:t>
            </a:r>
            <a:endParaRPr sz="1764">
              <a:solidFill>
                <a:srgbClr val="FFFFFF"/>
              </a:solidFill>
              <a:effectLst>
                <a:outerShdw sx="100000" sy="100000" kx="0" ky="0" algn="b" rotWithShape="0" blurRad="24892" dist="18669" dir="5400000">
                  <a:srgbClr val="000000"/>
                </a:outerShdw>
              </a:effectLst>
            </a:endParaRPr>
          </a:p>
          <a:p>
            <a:pPr lvl="0" marL="217804" indent="-217804" defTabSz="286258">
              <a:spcBef>
                <a:spcPts val="17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1764">
                <a:solidFill>
                  <a:srgbClr val="FFFFFF"/>
                </a:solidFill>
                <a:effectLst>
                  <a:outerShdw sx="100000" sy="100000" kx="0" ky="0" algn="b" rotWithShape="0" blurRad="24892" dist="18669" dir="5400000">
                    <a:srgbClr val="000000"/>
                  </a:outerShdw>
                </a:effectLst>
              </a:rPr>
              <a:t>Returning the address of a Stack variable (compilers will complain about it)</a:t>
            </a:r>
          </a:p>
        </p:txBody>
      </p:sp>
    </p:spTree>
  </p:cSld>
  <p:clrMapOvr>
    <a:masterClrMapping/>
  </p:clrMapOvr>
  <p:transition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5"/>
          <p:cNvGrpSpPr/>
          <p:nvPr/>
        </p:nvGrpSpPr>
        <p:grpSpPr>
          <a:xfrm>
            <a:off x="231058" y="2910411"/>
            <a:ext cx="8302122" cy="6571989"/>
            <a:chOff x="-190500" y="-190499"/>
            <a:chExt cx="8302121" cy="6571987"/>
          </a:xfrm>
        </p:grpSpPr>
        <p:pic>
          <p:nvPicPr>
            <p:cNvPr id="74" name="Screen Shot 2015-09-25 at 12.30.13 AM.png"/>
            <p:cNvPicPr/>
            <p:nvPr/>
          </p:nvPicPr>
          <p:blipFill>
            <a:blip r:embed="rId2">
              <a:extLst/>
            </a:blip>
            <a:srcRect l="0" t="35" r="0" b="35"/>
            <a:stretch>
              <a:fillRect/>
            </a:stretch>
          </p:blipFill>
          <p:spPr>
            <a:xfrm>
              <a:off x="0" y="0"/>
              <a:ext cx="7921122" cy="6165588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73" name="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190500" y="-190500"/>
              <a:ext cx="8302121" cy="6571988"/>
            </a:xfrm>
            <a:prstGeom prst="rect">
              <a:avLst/>
            </a:prstGeom>
            <a:effectLst/>
          </p:spPr>
        </p:pic>
      </p:grpSp>
      <p:grpSp>
        <p:nvGrpSpPr>
          <p:cNvPr id="78" name="Group 78"/>
          <p:cNvGrpSpPr/>
          <p:nvPr/>
        </p:nvGrpSpPr>
        <p:grpSpPr>
          <a:xfrm>
            <a:off x="2928175" y="674442"/>
            <a:ext cx="9991977" cy="3794149"/>
            <a:chOff x="-190500" y="-190499"/>
            <a:chExt cx="9991975" cy="3794148"/>
          </a:xfrm>
        </p:grpSpPr>
        <p:pic>
          <p:nvPicPr>
            <p:cNvPr id="77" name="Screen Shot 2015-09-25 at 12.30.32 AM.png"/>
            <p:cNvPicPr/>
            <p:nvPr/>
          </p:nvPicPr>
          <p:blipFill>
            <a:blip r:embed="rId4">
              <a:extLst/>
            </a:blip>
            <a:srcRect l="0" t="856" r="0" b="856"/>
            <a:stretch>
              <a:fillRect/>
            </a:stretch>
          </p:blipFill>
          <p:spPr>
            <a:xfrm>
              <a:off x="0" y="0"/>
              <a:ext cx="9610975" cy="3387749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76" name=""/>
            <p:cNvPicPr/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-190501" y="-190500"/>
              <a:ext cx="9991976" cy="3794149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Group 82"/>
          <p:cNvGrpSpPr/>
          <p:nvPr/>
        </p:nvGrpSpPr>
        <p:grpSpPr>
          <a:xfrm>
            <a:off x="5896615" y="3097742"/>
            <a:ext cx="6978017" cy="4606887"/>
            <a:chOff x="-190499" y="-278084"/>
            <a:chExt cx="6978015" cy="4606886"/>
          </a:xfrm>
        </p:grpSpPr>
        <p:pic>
          <p:nvPicPr>
            <p:cNvPr id="81" name="badColon.jpg"/>
            <p:cNvPicPr/>
            <p:nvPr/>
          </p:nvPicPr>
          <p:blipFill>
            <a:blip r:embed="rId2">
              <a:extLst/>
            </a:blip>
            <a:srcRect l="2072" t="0" r="2072" b="0"/>
            <a:stretch>
              <a:fillRect/>
            </a:stretch>
          </p:blipFill>
          <p:spPr>
            <a:xfrm>
              <a:off x="0" y="0"/>
              <a:ext cx="6597016" cy="4025317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80" name="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190500" y="-278085"/>
              <a:ext cx="6978016" cy="4606887"/>
            </a:xfrm>
            <a:prstGeom prst="rect">
              <a:avLst/>
            </a:prstGeom>
            <a:effectLst/>
          </p:spPr>
        </p:pic>
      </p:grpSp>
      <p:sp>
        <p:nvSpPr>
          <p:cNvPr id="83" name="Shape 8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2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What is a bad pointer?</a:t>
            </a:r>
          </a:p>
        </p:txBody>
      </p:sp>
      <p:sp>
        <p:nvSpPr>
          <p:cNvPr id="84" name="Shape 84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buBlip>
                <a:blip r:embed="rId4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Cristobal Colon statue in Barcelona (on the opening slide)</a:t>
            </a:r>
            <a:endParaRPr sz="3600">
              <a:solidFill>
                <a:srgbClr val="FFFFFF"/>
              </a:solidFill>
              <a:effectLst>
                <a:outerShdw sx="100000" sy="100000" kx="0" ky="0" algn="b" rotWithShape="0" blurRad="50800" dist="38100" dir="5400000">
                  <a:srgbClr val="000000"/>
                </a:outerShdw>
              </a:effectLst>
            </a:endParaRPr>
          </a:p>
          <a:p>
            <a:pPr lvl="0">
              <a:buBlip>
                <a:blip r:embed="rId4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He should be pointing to the Americas, but instead…</a:t>
            </a:r>
          </a:p>
        </p:txBody>
      </p:sp>
    </p:spTree>
  </p:cSld>
  <p:clrMapOvr>
    <a:masterClrMapping/>
  </p:clrMapOvr>
  <p:transition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ntr" presetSubtype="32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82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2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But really: What is a Bad Pointer?</a:t>
            </a:r>
          </a:p>
        </p:txBody>
      </p:sp>
      <p:sp>
        <p:nvSpPr>
          <p:cNvPr id="87" name="Shape 8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Pointer pointing to an area that you are not in control of</a:t>
            </a:r>
            <a:endParaRPr sz="3600">
              <a:solidFill>
                <a:srgbClr val="FFFFFF"/>
              </a:solidFill>
              <a:effectLst>
                <a:outerShdw sx="100000" sy="100000" kx="0" ky="0" algn="b" rotWithShape="0" blurRad="50800" dist="38100" dir="5400000">
                  <a:srgbClr val="000000"/>
                </a:outerShdw>
              </a:effectLst>
            </a:endParaRPr>
          </a:p>
          <a:p>
            <a:pPr lvl="0"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Best case scenario, it’s an area protected by the OS and you will get a segmentation fault when attempting to dereference the pointer</a:t>
            </a:r>
            <a:endParaRPr sz="3600">
              <a:solidFill>
                <a:srgbClr val="FFFFFF"/>
              </a:solidFill>
              <a:effectLst>
                <a:outerShdw sx="100000" sy="100000" kx="0" ky="0" algn="b" rotWithShape="0" blurRad="50800" dist="38100" dir="5400000">
                  <a:srgbClr val="000000"/>
                </a:outerShdw>
              </a:effectLst>
            </a:endParaRPr>
          </a:p>
          <a:p>
            <a:pPr lvl="0"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Worst case scenario, you just played around with a block of memory that was holding something important needed elsewhere in your code (yikes!)</a:t>
            </a:r>
          </a:p>
        </p:txBody>
      </p:sp>
    </p:spTree>
  </p:cSld>
  <p:clrMapOvr>
    <a:masterClrMapping/>
  </p:clrMapOvr>
  <p:transition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Group 91"/>
          <p:cNvGrpSpPr/>
          <p:nvPr/>
        </p:nvGrpSpPr>
        <p:grpSpPr>
          <a:xfrm>
            <a:off x="327283" y="6067501"/>
            <a:ext cx="7104944" cy="3525297"/>
            <a:chOff x="-190500" y="-251678"/>
            <a:chExt cx="7104943" cy="3525296"/>
          </a:xfrm>
        </p:grpSpPr>
        <p:pic>
          <p:nvPicPr>
            <p:cNvPr id="90" name="Screen Shot 2015-09-27 at 11.50.43 AM.png"/>
            <p:cNvPicPr/>
            <p:nvPr/>
          </p:nvPicPr>
          <p:blipFill>
            <a:blip r:embed="rId2">
              <a:extLst/>
            </a:blip>
            <a:srcRect l="0" t="0" r="0" b="0"/>
            <a:stretch>
              <a:fillRect/>
            </a:stretch>
          </p:blipFill>
          <p:spPr>
            <a:xfrm>
              <a:off x="0" y="0"/>
              <a:ext cx="6723944" cy="2996541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89" name="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190501" y="-251679"/>
              <a:ext cx="7104945" cy="3525298"/>
            </a:xfrm>
            <a:prstGeom prst="rect">
              <a:avLst/>
            </a:prstGeom>
            <a:effectLst/>
          </p:spPr>
        </p:pic>
      </p:grpSp>
      <p:grpSp>
        <p:nvGrpSpPr>
          <p:cNvPr id="94" name="Group 94"/>
          <p:cNvGrpSpPr/>
          <p:nvPr/>
        </p:nvGrpSpPr>
        <p:grpSpPr>
          <a:xfrm>
            <a:off x="239022" y="396933"/>
            <a:ext cx="5600701" cy="3129225"/>
            <a:chOff x="-190500" y="-190499"/>
            <a:chExt cx="5600700" cy="3129224"/>
          </a:xfrm>
        </p:grpSpPr>
        <p:pic>
          <p:nvPicPr>
            <p:cNvPr id="93" name="Screen Shot 2015-09-27 at 11.49.35 AM.png"/>
            <p:cNvPicPr/>
            <p:nvPr/>
          </p:nvPicPr>
          <p:blipFill>
            <a:blip r:embed="rId4">
              <a:extLst/>
            </a:blip>
            <a:srcRect l="0" t="1095" r="0" b="1095"/>
            <a:stretch>
              <a:fillRect/>
            </a:stretch>
          </p:blipFill>
          <p:spPr>
            <a:xfrm>
              <a:off x="0" y="0"/>
              <a:ext cx="5219700" cy="2722825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92" name=""/>
            <p:cNvPicPr/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-190500" y="-190500"/>
              <a:ext cx="5600700" cy="3129225"/>
            </a:xfrm>
            <a:prstGeom prst="rect">
              <a:avLst/>
            </a:prstGeom>
            <a:effectLst/>
          </p:spPr>
        </p:pic>
      </p:grpSp>
      <p:pic>
        <p:nvPicPr>
          <p:cNvPr id="95" name="Screen Shot 2015-09-24 at 12.31.02 PM.jpg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00089" y="3700794"/>
            <a:ext cx="5095494" cy="79687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98" name="Group 98"/>
          <p:cNvGrpSpPr/>
          <p:nvPr/>
        </p:nvGrpSpPr>
        <p:grpSpPr>
          <a:xfrm>
            <a:off x="5213852" y="253114"/>
            <a:ext cx="7881442" cy="7692232"/>
            <a:chOff x="-190499" y="-190500"/>
            <a:chExt cx="7881441" cy="7692230"/>
          </a:xfrm>
        </p:grpSpPr>
        <p:pic>
          <p:nvPicPr>
            <p:cNvPr id="97" name="Screen Shot 2015-09-27 at 11.49.50 AM.png"/>
            <p:cNvPicPr/>
            <p:nvPr/>
          </p:nvPicPr>
          <p:blipFill>
            <a:blip r:embed="rId7">
              <a:extLst/>
            </a:blip>
            <a:srcRect l="0" t="1237" r="0" b="1237"/>
            <a:stretch>
              <a:fillRect/>
            </a:stretch>
          </p:blipFill>
          <p:spPr>
            <a:xfrm>
              <a:off x="0" y="0"/>
              <a:ext cx="7500442" cy="7285831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96" name=""/>
            <p:cNvPicPr/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-190500" y="-190500"/>
              <a:ext cx="7881442" cy="7692231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2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Beware of pointer arithmetic!</a:t>
            </a:r>
          </a:p>
        </p:txBody>
      </p:sp>
      <p:sp>
        <p:nvSpPr>
          <p:cNvPr id="101" name="Shape 101"/>
          <p:cNvSpPr/>
          <p:nvPr>
            <p:ph type="body" idx="1"/>
          </p:nvPr>
        </p:nvSpPr>
        <p:spPr>
          <a:xfrm>
            <a:off x="787400" y="2212463"/>
            <a:ext cx="11430000" cy="6827274"/>
          </a:xfrm>
          <a:prstGeom prst="rect">
            <a:avLst/>
          </a:prstGeom>
        </p:spPr>
        <p:txBody>
          <a:bodyPr/>
          <a:lstStyle/>
          <a:p>
            <a:pPr lvl="0" marL="253364" indent="-253364" defTabSz="332993">
              <a:spcBef>
                <a:spcPts val="20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052">
                <a:solidFill>
                  <a:srgbClr val="FFFFFF"/>
                </a:solidFill>
                <a:effectLst>
                  <a:outerShdw sx="100000" sy="100000" kx="0" ky="0" algn="b" rotWithShape="0" blurRad="28956" dist="21717" dir="5400000">
                    <a:srgbClr val="000000"/>
                  </a:outerShdw>
                </a:effectLst>
              </a:rPr>
              <a:t>Note that basic operations may not behave as you expect</a:t>
            </a:r>
            <a:endParaRPr sz="2052">
              <a:solidFill>
                <a:srgbClr val="FFFFFF"/>
              </a:solidFill>
              <a:effectLst>
                <a:outerShdw sx="100000" sy="100000" kx="0" ky="0" algn="b" rotWithShape="0" blurRad="28956" dist="21717" dir="5400000">
                  <a:srgbClr val="000000"/>
                </a:outerShdw>
              </a:effectLst>
            </a:endParaRPr>
          </a:p>
          <a:p>
            <a:pPr lvl="0" marL="253364" indent="-253364" defTabSz="332993">
              <a:spcBef>
                <a:spcPts val="20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052">
                <a:solidFill>
                  <a:srgbClr val="FFFFFF"/>
                </a:solidFill>
                <a:effectLst>
                  <a:outerShdw sx="100000" sy="100000" kx="0" ky="0" algn="b" rotWithShape="0" blurRad="28956" dist="21717" dir="5400000">
                    <a:srgbClr val="000000"/>
                  </a:outerShdw>
                </a:effectLst>
              </a:rPr>
              <a:t>ptr = ptr2</a:t>
            </a:r>
            <a:endParaRPr sz="2052">
              <a:solidFill>
                <a:srgbClr val="FFFFFF"/>
              </a:solidFill>
              <a:effectLst>
                <a:outerShdw sx="100000" sy="100000" kx="0" ky="0" algn="b" rotWithShape="0" blurRad="28956" dist="21717" dir="5400000">
                  <a:srgbClr val="000000"/>
                </a:outerShdw>
              </a:effectLst>
            </a:endParaRPr>
          </a:p>
          <a:p>
            <a:pPr lvl="1" marL="506729" indent="-253364" defTabSz="332993">
              <a:spcBef>
                <a:spcPts val="20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052">
                <a:solidFill>
                  <a:srgbClr val="FFFFFF"/>
                </a:solidFill>
                <a:effectLst>
                  <a:outerShdw sx="100000" sy="100000" kx="0" ky="0" algn="b" rotWithShape="0" blurRad="28956" dist="21717" dir="5400000">
                    <a:srgbClr val="000000"/>
                  </a:outerShdw>
                </a:effectLst>
              </a:rPr>
              <a:t>Copies the data in the pointer, which is an address!</a:t>
            </a:r>
            <a:endParaRPr sz="2052">
              <a:solidFill>
                <a:srgbClr val="FFFFFF"/>
              </a:solidFill>
              <a:effectLst>
                <a:outerShdw sx="100000" sy="100000" kx="0" ky="0" algn="b" rotWithShape="0" blurRad="28956" dist="21717" dir="5400000">
                  <a:srgbClr val="000000"/>
                </a:outerShdw>
              </a:effectLst>
            </a:endParaRPr>
          </a:p>
          <a:p>
            <a:pPr lvl="1" marL="506729" indent="-253364" defTabSz="332993">
              <a:spcBef>
                <a:spcPts val="20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052">
                <a:solidFill>
                  <a:srgbClr val="FFFFFF"/>
                </a:solidFill>
                <a:effectLst>
                  <a:outerShdw sx="100000" sy="100000" kx="0" ky="0" algn="b" rotWithShape="0" blurRad="28956" dist="21717" dir="5400000">
                    <a:srgbClr val="000000"/>
                  </a:outerShdw>
                </a:effectLst>
              </a:rPr>
              <a:t>Does not copy the data pointed by the pointers</a:t>
            </a:r>
            <a:endParaRPr sz="2052">
              <a:solidFill>
                <a:srgbClr val="FFFFFF"/>
              </a:solidFill>
              <a:effectLst>
                <a:outerShdw sx="100000" sy="100000" kx="0" ky="0" algn="b" rotWithShape="0" blurRad="28956" dist="21717" dir="5400000">
                  <a:srgbClr val="000000"/>
                </a:outerShdw>
              </a:effectLst>
            </a:endParaRPr>
          </a:p>
          <a:p>
            <a:pPr lvl="0" marL="253364" indent="-253364" defTabSz="332993">
              <a:spcBef>
                <a:spcPts val="20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052">
                <a:solidFill>
                  <a:srgbClr val="FFFFFF"/>
                </a:solidFill>
                <a:effectLst>
                  <a:outerShdw sx="100000" sy="100000" kx="0" ky="0" algn="b" rotWithShape="0" blurRad="28956" dist="21717" dir="5400000">
                    <a:srgbClr val="000000"/>
                  </a:outerShdw>
                </a:effectLst>
              </a:rPr>
              <a:t>ptr++ or ++ptr</a:t>
            </a:r>
            <a:endParaRPr sz="2052">
              <a:solidFill>
                <a:srgbClr val="FFFFFF"/>
              </a:solidFill>
              <a:effectLst>
                <a:outerShdw sx="100000" sy="100000" kx="0" ky="0" algn="b" rotWithShape="0" blurRad="28956" dist="21717" dir="5400000">
                  <a:srgbClr val="000000"/>
                </a:outerShdw>
              </a:effectLst>
            </a:endParaRPr>
          </a:p>
          <a:p>
            <a:pPr lvl="1" marL="506729" indent="-253364" defTabSz="332993">
              <a:spcBef>
                <a:spcPts val="20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052">
                <a:solidFill>
                  <a:srgbClr val="FFFFFF"/>
                </a:solidFill>
                <a:effectLst>
                  <a:outerShdw sx="100000" sy="100000" kx="0" ky="0" algn="b" rotWithShape="0" blurRad="28956" dist="21717" dir="5400000">
                    <a:srgbClr val="000000"/>
                  </a:outerShdw>
                </a:effectLst>
              </a:rPr>
              <a:t>Increments the pointer by </a:t>
            </a:r>
            <a:r>
              <a:rPr i="1" sz="2052">
                <a:solidFill>
                  <a:srgbClr val="FFFFFF"/>
                </a:solidFill>
                <a:effectLst>
                  <a:outerShdw sx="100000" sy="100000" kx="0" ky="0" algn="b" rotWithShape="0" blurRad="28956" dist="21717" dir="5400000">
                    <a:srgbClr val="000000"/>
                  </a:outerShdw>
                </a:effectLst>
              </a:rPr>
              <a:t>sizeof(*ptr)</a:t>
            </a:r>
            <a:r>
              <a:rPr sz="2052">
                <a:solidFill>
                  <a:srgbClr val="FFFFFF"/>
                </a:solidFill>
                <a:effectLst>
                  <a:outerShdw sx="100000" sy="100000" kx="0" ky="0" algn="b" rotWithShape="0" blurRad="28956" dist="21717" dir="5400000">
                    <a:srgbClr val="000000"/>
                  </a:outerShdw>
                </a:effectLst>
              </a:rPr>
              <a:t> NOT just 1 (unless it is a char*)</a:t>
            </a:r>
            <a:endParaRPr sz="2052">
              <a:solidFill>
                <a:srgbClr val="FFFFFF"/>
              </a:solidFill>
              <a:effectLst>
                <a:outerShdw sx="100000" sy="100000" kx="0" ky="0" algn="b" rotWithShape="0" blurRad="28956" dist="21717" dir="5400000">
                  <a:srgbClr val="000000"/>
                </a:outerShdw>
              </a:effectLst>
            </a:endParaRPr>
          </a:p>
          <a:p>
            <a:pPr lvl="1" marL="506729" indent="-253364" defTabSz="332993">
              <a:spcBef>
                <a:spcPts val="20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052">
                <a:solidFill>
                  <a:srgbClr val="FFFFFF"/>
                </a:solidFill>
                <a:effectLst>
                  <a:outerShdw sx="100000" sy="100000" kx="0" ky="0" algn="b" rotWithShape="0" blurRad="28956" dist="21717" dir="5400000">
                    <a:srgbClr val="000000"/>
                  </a:outerShdw>
                </a:effectLst>
              </a:rPr>
              <a:t>e.g.</a:t>
            </a:r>
            <a:endParaRPr sz="2052">
              <a:solidFill>
                <a:srgbClr val="FFFFFF"/>
              </a:solidFill>
              <a:effectLst>
                <a:outerShdw sx="100000" sy="100000" kx="0" ky="0" algn="b" rotWithShape="0" blurRad="28956" dist="21717" dir="5400000">
                  <a:srgbClr val="000000"/>
                </a:outerShdw>
              </a:effectLst>
            </a:endParaRPr>
          </a:p>
          <a:p>
            <a:pPr lvl="2" marL="760094" indent="-253364" defTabSz="332993">
              <a:spcBef>
                <a:spcPts val="20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052">
                <a:solidFill>
                  <a:srgbClr val="1497FC"/>
                </a:solidFill>
                <a:effectLst>
                  <a:outerShdw sx="100000" sy="100000" kx="0" ky="0" algn="b" rotWithShape="0" blurRad="28956" dist="21717" dir="5400000">
                    <a:srgbClr val="000000"/>
                  </a:outerShdw>
                </a:effectLst>
                <a:latin typeface="Monaco"/>
                <a:ea typeface="Monaco"/>
                <a:cs typeface="Monaco"/>
                <a:sym typeface="Monaco"/>
              </a:rPr>
              <a:t>int *ptr = &amp;i; ++ptr;</a:t>
            </a:r>
            <a:endParaRPr sz="2052">
              <a:solidFill>
                <a:srgbClr val="1497FC"/>
              </a:solidFill>
              <a:effectLst>
                <a:outerShdw sx="100000" sy="100000" kx="0" ky="0" algn="b" rotWithShape="0" blurRad="28956" dist="21717" dir="5400000">
                  <a:srgbClr val="000000"/>
                </a:outerShdw>
              </a:effectLst>
              <a:latin typeface="Monaco"/>
              <a:ea typeface="Monaco"/>
              <a:cs typeface="Monaco"/>
              <a:sym typeface="Monaco"/>
            </a:endParaRPr>
          </a:p>
          <a:p>
            <a:pPr lvl="2" marL="760094" indent="-253364" defTabSz="332993">
              <a:spcBef>
                <a:spcPts val="20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052">
                <a:solidFill>
                  <a:srgbClr val="FFFFFF"/>
                </a:solidFill>
                <a:effectLst>
                  <a:outerShdw sx="100000" sy="100000" kx="0" ky="0" algn="b" rotWithShape="0" blurRad="28956" dist="21717" dir="5400000">
                    <a:srgbClr val="000000"/>
                  </a:outerShdw>
                </a:effectLst>
              </a:rPr>
              <a:t>Now ptr is pointing sizeof(int) bytes AFTER i</a:t>
            </a:r>
            <a:endParaRPr sz="2052">
              <a:solidFill>
                <a:srgbClr val="FFFFFF"/>
              </a:solidFill>
              <a:effectLst>
                <a:outerShdw sx="100000" sy="100000" kx="0" ky="0" algn="b" rotWithShape="0" blurRad="28956" dist="21717" dir="5400000">
                  <a:srgbClr val="000000"/>
                </a:outerShdw>
              </a:effectLst>
            </a:endParaRPr>
          </a:p>
          <a:p>
            <a:pPr lvl="0" marL="253364" indent="-253364" defTabSz="332993">
              <a:spcBef>
                <a:spcPts val="20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052">
                <a:solidFill>
                  <a:srgbClr val="FFFFFF"/>
                </a:solidFill>
                <a:effectLst>
                  <a:outerShdw sx="100000" sy="100000" kx="0" ky="0" algn="b" rotWithShape="0" blurRad="28956" dist="21717" dir="5400000">
                    <a:srgbClr val="000000"/>
                  </a:outerShdw>
                </a:effectLst>
              </a:rPr>
              <a:t>*(ptr++) and (*ptr)++</a:t>
            </a:r>
            <a:endParaRPr sz="2052">
              <a:solidFill>
                <a:srgbClr val="FFFFFF"/>
              </a:solidFill>
              <a:effectLst>
                <a:outerShdw sx="100000" sy="100000" kx="0" ky="0" algn="b" rotWithShape="0" blurRad="28956" dist="21717" dir="5400000">
                  <a:srgbClr val="000000"/>
                </a:outerShdw>
              </a:effectLst>
            </a:endParaRPr>
          </a:p>
          <a:p>
            <a:pPr lvl="1" marL="506729" indent="-253364" defTabSz="332993">
              <a:spcBef>
                <a:spcPts val="20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052">
                <a:solidFill>
                  <a:srgbClr val="FFFFFF"/>
                </a:solidFill>
                <a:effectLst>
                  <a:outerShdw sx="100000" sy="100000" kx="0" ky="0" algn="b" rotWithShape="0" blurRad="28956" dist="21717" dir="5400000">
                    <a:srgbClr val="000000"/>
                  </a:outerShdw>
                </a:effectLst>
              </a:rPr>
              <a:t>*(ptr++) will dereference the pointer ptr, then increment it by sizeof(*ptr)</a:t>
            </a:r>
            <a:endParaRPr sz="2052">
              <a:solidFill>
                <a:srgbClr val="FFFFFF"/>
              </a:solidFill>
              <a:effectLst>
                <a:outerShdw sx="100000" sy="100000" kx="0" ky="0" algn="b" rotWithShape="0" blurRad="28956" dist="21717" dir="5400000">
                  <a:srgbClr val="000000"/>
                </a:outerShdw>
              </a:effectLst>
            </a:endParaRPr>
          </a:p>
          <a:p>
            <a:pPr lvl="1" marL="506729" indent="-253364" defTabSz="332993">
              <a:spcBef>
                <a:spcPts val="20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052">
                <a:solidFill>
                  <a:srgbClr val="FFFFFF"/>
                </a:solidFill>
                <a:effectLst>
                  <a:outerShdw sx="100000" sy="100000" kx="0" ky="0" algn="b" rotWithShape="0" blurRad="28956" dist="21717" dir="5400000">
                    <a:srgbClr val="000000"/>
                  </a:outerShdw>
                </a:effectLst>
              </a:rPr>
              <a:t>(*ptr)++ will increment the data pointer by the pointer</a:t>
            </a:r>
          </a:p>
        </p:txBody>
      </p:sp>
    </p:spTree>
  </p:cSld>
  <p:clrMapOvr>
    <a:masterClrMapping/>
  </p:clrMapOvr>
  <p:transition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2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The </a:t>
            </a:r>
            <a:r>
              <a:rPr sz="7200">
                <a:solidFill>
                  <a:srgbClr val="1497FC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  <a:latin typeface="Monaco"/>
                <a:ea typeface="Monaco"/>
                <a:cs typeface="Monaco"/>
                <a:sym typeface="Monaco"/>
              </a:rPr>
              <a:t>new</a:t>
            </a:r>
            <a:r>
              <a:rPr sz="72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 and </a:t>
            </a:r>
            <a:r>
              <a:rPr sz="7200">
                <a:solidFill>
                  <a:srgbClr val="1497FC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  <a:latin typeface="Monaco"/>
                <a:ea typeface="Monaco"/>
                <a:cs typeface="Monaco"/>
                <a:sym typeface="Monaco"/>
              </a:rPr>
              <a:t>delete</a:t>
            </a:r>
            <a:r>
              <a:rPr sz="72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 keywords</a:t>
            </a:r>
          </a:p>
        </p:txBody>
      </p:sp>
      <p:sp>
        <p:nvSpPr>
          <p:cNvPr id="104" name="Shape 104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 marL="262254" indent="-262254" defTabSz="344677">
              <a:spcBef>
                <a:spcPts val="21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124">
                <a:solidFill>
                  <a:srgbClr val="FFFFFF"/>
                </a:solidFill>
                <a:effectLst>
                  <a:outerShdw sx="100000" sy="100000" kx="0" ky="0" algn="b" rotWithShape="0" blurRad="29971" dist="22479" dir="5400000">
                    <a:srgbClr val="000000"/>
                  </a:outerShdw>
                </a:effectLst>
              </a:rPr>
              <a:t>While you can always get the address of something, you typically want the address of something that is NOT in the stack</a:t>
            </a:r>
            <a:endParaRPr sz="2124">
              <a:solidFill>
                <a:srgbClr val="FFFFFF"/>
              </a:solidFill>
              <a:effectLst>
                <a:outerShdw sx="100000" sy="100000" kx="0" ky="0" algn="b" rotWithShape="0" blurRad="29971" dist="22479" dir="5400000">
                  <a:srgbClr val="000000"/>
                </a:outerShdw>
              </a:effectLst>
            </a:endParaRPr>
          </a:p>
          <a:p>
            <a:pPr lvl="0" marL="262254" indent="-262254" defTabSz="344677">
              <a:spcBef>
                <a:spcPts val="21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124">
                <a:solidFill>
                  <a:srgbClr val="FFFFFF"/>
                </a:solidFill>
                <a:effectLst>
                  <a:outerShdw sx="100000" sy="100000" kx="0" ky="0" algn="b" rotWithShape="0" blurRad="29971" dist="22479" dir="5400000">
                    <a:srgbClr val="000000"/>
                  </a:outerShdw>
                </a:effectLst>
              </a:rPr>
              <a:t>In order to put things in the Heap, we use </a:t>
            </a:r>
            <a:r>
              <a:rPr i="1" sz="2124">
                <a:solidFill>
                  <a:srgbClr val="FFFFFF"/>
                </a:solidFill>
                <a:effectLst>
                  <a:outerShdw sx="100000" sy="100000" kx="0" ky="0" algn="b" rotWithShape="0" blurRad="29971" dist="22479" dir="5400000">
                    <a:srgbClr val="000000"/>
                  </a:outerShdw>
                </a:effectLst>
              </a:rPr>
              <a:t>new</a:t>
            </a:r>
            <a:r>
              <a:rPr sz="2124">
                <a:solidFill>
                  <a:srgbClr val="FFFFFF"/>
                </a:solidFill>
                <a:effectLst>
                  <a:outerShdw sx="100000" sy="100000" kx="0" ky="0" algn="b" rotWithShape="0" blurRad="29971" dist="22479" dir="5400000">
                    <a:srgbClr val="000000"/>
                  </a:outerShdw>
                </a:effectLst>
              </a:rPr>
              <a:t>, to remove them we use </a:t>
            </a:r>
            <a:r>
              <a:rPr i="1" sz="2124">
                <a:solidFill>
                  <a:srgbClr val="FFFFFF"/>
                </a:solidFill>
                <a:effectLst>
                  <a:outerShdw sx="100000" sy="100000" kx="0" ky="0" algn="b" rotWithShape="0" blurRad="29971" dist="22479" dir="5400000">
                    <a:srgbClr val="000000"/>
                  </a:outerShdw>
                </a:effectLst>
              </a:rPr>
              <a:t>delete</a:t>
            </a:r>
            <a:endParaRPr i="1" sz="2124">
              <a:solidFill>
                <a:srgbClr val="FFFFFF"/>
              </a:solidFill>
              <a:effectLst>
                <a:outerShdw sx="100000" sy="100000" kx="0" ky="0" algn="b" rotWithShape="0" blurRad="29971" dist="22479" dir="5400000">
                  <a:srgbClr val="000000"/>
                </a:outerShdw>
              </a:effectLst>
            </a:endParaRPr>
          </a:p>
          <a:p>
            <a:pPr lvl="0" marL="262254" indent="-262254" defTabSz="344677">
              <a:spcBef>
                <a:spcPts val="21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124">
                <a:solidFill>
                  <a:srgbClr val="1497FC"/>
                </a:solidFill>
                <a:effectLst>
                  <a:outerShdw sx="100000" sy="100000" kx="0" ky="0" algn="b" rotWithShape="0" blurRad="29971" dist="22479" dir="5400000">
                    <a:srgbClr val="000000"/>
                  </a:outerShdw>
                </a:effectLst>
                <a:latin typeface="Monaco"/>
                <a:ea typeface="Monaco"/>
                <a:cs typeface="Monaco"/>
                <a:sym typeface="Monaco"/>
              </a:rPr>
              <a:t>int *pi = new int;</a:t>
            </a:r>
            <a:endParaRPr sz="2124">
              <a:solidFill>
                <a:srgbClr val="1497FC"/>
              </a:solidFill>
              <a:effectLst>
                <a:outerShdw sx="100000" sy="100000" kx="0" ky="0" algn="b" rotWithShape="0" blurRad="29971" dist="22479" dir="5400000">
                  <a:srgbClr val="000000"/>
                </a:outerShdw>
              </a:effectLst>
              <a:latin typeface="Monaco"/>
              <a:ea typeface="Monaco"/>
              <a:cs typeface="Monaco"/>
              <a:sym typeface="Monaco"/>
            </a:endParaRPr>
          </a:p>
          <a:p>
            <a:pPr lvl="1" marL="524509" indent="-262254" defTabSz="344677">
              <a:spcBef>
                <a:spcPts val="21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124">
                <a:solidFill>
                  <a:srgbClr val="FFFFFF"/>
                </a:solidFill>
                <a:effectLst>
                  <a:outerShdw sx="100000" sy="100000" kx="0" ky="0" algn="b" rotWithShape="0" blurRad="29971" dist="22479" dir="5400000">
                    <a:srgbClr val="000000"/>
                  </a:outerShdw>
                </a:effectLst>
              </a:rPr>
              <a:t>This creates a new block that can hold an integer in the Heap, and returns the address to pi</a:t>
            </a:r>
            <a:endParaRPr sz="2124">
              <a:solidFill>
                <a:srgbClr val="FFFFFF"/>
              </a:solidFill>
              <a:effectLst>
                <a:outerShdw sx="100000" sy="100000" kx="0" ky="0" algn="b" rotWithShape="0" blurRad="29971" dist="22479" dir="5400000">
                  <a:srgbClr val="000000"/>
                </a:outerShdw>
              </a:effectLst>
            </a:endParaRPr>
          </a:p>
          <a:p>
            <a:pPr lvl="1" marL="524509" indent="-262254" defTabSz="344677">
              <a:spcBef>
                <a:spcPts val="21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124">
                <a:solidFill>
                  <a:srgbClr val="FFFFFF"/>
                </a:solidFill>
                <a:effectLst>
                  <a:outerShdw sx="100000" sy="100000" kx="0" ky="0" algn="b" rotWithShape="0" blurRad="29971" dist="22479" dir="5400000">
                    <a:srgbClr val="000000"/>
                  </a:outerShdw>
                </a:effectLst>
              </a:rPr>
              <a:t>While similar to C’s </a:t>
            </a:r>
            <a:r>
              <a:rPr i="1" sz="2124">
                <a:solidFill>
                  <a:srgbClr val="FFFFFF"/>
                </a:solidFill>
                <a:effectLst>
                  <a:outerShdw sx="100000" sy="100000" kx="0" ky="0" algn="b" rotWithShape="0" blurRad="29971" dist="22479" dir="5400000">
                    <a:srgbClr val="000000"/>
                  </a:outerShdw>
                </a:effectLst>
              </a:rPr>
              <a:t>malloc</a:t>
            </a:r>
            <a:r>
              <a:rPr sz="2124">
                <a:solidFill>
                  <a:srgbClr val="FFFFFF"/>
                </a:solidFill>
                <a:effectLst>
                  <a:outerShdw sx="100000" sy="100000" kx="0" ky="0" algn="b" rotWithShape="0" blurRad="29971" dist="22479" dir="5400000">
                    <a:srgbClr val="000000"/>
                  </a:outerShdw>
                </a:effectLst>
              </a:rPr>
              <a:t>, they are not interchangeable (especially when allocating objects, as </a:t>
            </a:r>
            <a:r>
              <a:rPr i="1" sz="2124">
                <a:solidFill>
                  <a:srgbClr val="FFFFFF"/>
                </a:solidFill>
                <a:effectLst>
                  <a:outerShdw sx="100000" sy="100000" kx="0" ky="0" algn="b" rotWithShape="0" blurRad="29971" dist="22479" dir="5400000">
                    <a:srgbClr val="000000"/>
                  </a:outerShdw>
                </a:effectLst>
              </a:rPr>
              <a:t>new</a:t>
            </a:r>
            <a:r>
              <a:rPr sz="2124">
                <a:solidFill>
                  <a:srgbClr val="FFFFFF"/>
                </a:solidFill>
                <a:effectLst>
                  <a:outerShdw sx="100000" sy="100000" kx="0" ky="0" algn="b" rotWithShape="0" blurRad="29971" dist="22479" dir="5400000">
                    <a:srgbClr val="000000"/>
                  </a:outerShdw>
                </a:effectLst>
              </a:rPr>
              <a:t> calls constructors but </a:t>
            </a:r>
            <a:r>
              <a:rPr i="1" sz="2124">
                <a:solidFill>
                  <a:srgbClr val="FFFFFF"/>
                </a:solidFill>
                <a:effectLst>
                  <a:outerShdw sx="100000" sy="100000" kx="0" ky="0" algn="b" rotWithShape="0" blurRad="29971" dist="22479" dir="5400000">
                    <a:srgbClr val="000000"/>
                  </a:outerShdw>
                </a:effectLst>
              </a:rPr>
              <a:t>malloc</a:t>
            </a:r>
            <a:r>
              <a:rPr sz="2124">
                <a:solidFill>
                  <a:srgbClr val="FFFFFF"/>
                </a:solidFill>
                <a:effectLst>
                  <a:outerShdw sx="100000" sy="100000" kx="0" ky="0" algn="b" rotWithShape="0" blurRad="29971" dist="22479" dir="5400000">
                    <a:srgbClr val="000000"/>
                  </a:outerShdw>
                </a:effectLst>
              </a:rPr>
              <a:t> doesn’t)</a:t>
            </a:r>
            <a:endParaRPr sz="2124">
              <a:solidFill>
                <a:srgbClr val="FFFFFF"/>
              </a:solidFill>
              <a:effectLst>
                <a:outerShdw sx="100000" sy="100000" kx="0" ky="0" algn="b" rotWithShape="0" blurRad="29971" dist="22479" dir="5400000">
                  <a:srgbClr val="000000"/>
                </a:outerShdw>
              </a:effectLst>
            </a:endParaRPr>
          </a:p>
          <a:p>
            <a:pPr lvl="0" marL="262254" indent="-262254" defTabSz="344677">
              <a:spcBef>
                <a:spcPts val="21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124">
                <a:solidFill>
                  <a:srgbClr val="1497FC"/>
                </a:solidFill>
                <a:effectLst>
                  <a:outerShdw sx="100000" sy="100000" kx="0" ky="0" algn="b" rotWithShape="0" blurRad="29971" dist="22479" dir="5400000">
                    <a:srgbClr val="000000"/>
                  </a:outerShdw>
                </a:effectLst>
                <a:latin typeface="Monaco"/>
                <a:ea typeface="Monaco"/>
                <a:cs typeface="Monaco"/>
                <a:sym typeface="Monaco"/>
              </a:rPr>
              <a:t>delete pi;</a:t>
            </a:r>
            <a:endParaRPr sz="2124">
              <a:solidFill>
                <a:srgbClr val="1497FC"/>
              </a:solidFill>
              <a:effectLst>
                <a:outerShdw sx="100000" sy="100000" kx="0" ky="0" algn="b" rotWithShape="0" blurRad="29971" dist="22479" dir="5400000">
                  <a:srgbClr val="000000"/>
                </a:outerShdw>
              </a:effectLst>
              <a:latin typeface="Monaco"/>
              <a:ea typeface="Monaco"/>
              <a:cs typeface="Monaco"/>
              <a:sym typeface="Monaco"/>
            </a:endParaRPr>
          </a:p>
          <a:p>
            <a:pPr lvl="1" marL="524509" indent="-262254" defTabSz="344677">
              <a:spcBef>
                <a:spcPts val="21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124">
                <a:solidFill>
                  <a:srgbClr val="FFFFFF"/>
                </a:solidFill>
                <a:effectLst>
                  <a:outerShdw sx="100000" sy="100000" kx="0" ky="0" algn="b" rotWithShape="0" blurRad="29971" dist="22479" dir="5400000">
                    <a:srgbClr val="000000"/>
                  </a:outerShdw>
                </a:effectLst>
              </a:rPr>
              <a:t>This marks the Heap block pointed by pi as </a:t>
            </a:r>
            <a:r>
              <a:rPr i="1" sz="2124">
                <a:solidFill>
                  <a:srgbClr val="FFFFFF"/>
                </a:solidFill>
                <a:effectLst>
                  <a:outerShdw sx="100000" sy="100000" kx="0" ky="0" algn="b" rotWithShape="0" blurRad="29971" dist="22479" dir="5400000">
                    <a:srgbClr val="000000"/>
                  </a:outerShdw>
                </a:effectLst>
              </a:rPr>
              <a:t>free</a:t>
            </a:r>
            <a:endParaRPr sz="2124">
              <a:solidFill>
                <a:srgbClr val="FFFFFF"/>
              </a:solidFill>
              <a:effectLst>
                <a:outerShdw sx="100000" sy="100000" kx="0" ky="0" algn="b" rotWithShape="0" blurRad="29971" dist="22479" dir="5400000">
                  <a:srgbClr val="000000"/>
                </a:outerShdw>
              </a:effectLst>
            </a:endParaRPr>
          </a:p>
          <a:p>
            <a:pPr lvl="1" marL="524509" indent="-262254" defTabSz="344677">
              <a:spcBef>
                <a:spcPts val="21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124">
                <a:solidFill>
                  <a:srgbClr val="FFFFFF"/>
                </a:solidFill>
                <a:effectLst>
                  <a:outerShdw sx="100000" sy="100000" kx="0" ky="0" algn="b" rotWithShape="0" blurRad="29971" dist="22479" dir="5400000">
                    <a:srgbClr val="000000"/>
                  </a:outerShdw>
                </a:effectLst>
              </a:rPr>
              <a:t>This is similar to C’s </a:t>
            </a:r>
            <a:r>
              <a:rPr i="1" sz="2124">
                <a:solidFill>
                  <a:srgbClr val="FFFFFF"/>
                </a:solidFill>
                <a:effectLst>
                  <a:outerShdw sx="100000" sy="100000" kx="0" ky="0" algn="b" rotWithShape="0" blurRad="29971" dist="22479" dir="5400000">
                    <a:srgbClr val="000000"/>
                  </a:outerShdw>
                </a:effectLst>
              </a:rPr>
              <a:t>free</a:t>
            </a:r>
            <a:r>
              <a:rPr sz="2124">
                <a:solidFill>
                  <a:srgbClr val="FFFFFF"/>
                </a:solidFill>
                <a:effectLst>
                  <a:outerShdw sx="100000" sy="100000" kx="0" ky="0" algn="b" rotWithShape="0" blurRad="29971" dist="22479" dir="5400000">
                    <a:srgbClr val="000000"/>
                  </a:outerShdw>
                </a:effectLst>
              </a:rPr>
              <a:t>, but not interchangeable (this will call object destructors)</a:t>
            </a:r>
          </a:p>
        </p:txBody>
      </p:sp>
    </p:spTree>
  </p:cSld>
  <p:clrMapOvr>
    <a:masterClrMapping/>
  </p:clrMapOvr>
  <p:transition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2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EXTREMELY IMPORTANT!</a:t>
            </a:r>
          </a:p>
        </p:txBody>
      </p:sp>
      <p:sp>
        <p:nvSpPr>
          <p:cNvPr id="107" name="Shape 107"/>
          <p:cNvSpPr/>
          <p:nvPr>
            <p:ph type="body" idx="1"/>
          </p:nvPr>
        </p:nvSpPr>
        <p:spPr>
          <a:prstGeom prst="rect">
            <a:avLst/>
          </a:prstGeom>
          <a:blipFill>
            <a:blip r:embed="rId2"/>
          </a:blipFill>
        </p:spPr>
        <p:txBody>
          <a:bodyPr/>
          <a:lstStyle/>
          <a:p>
            <a:pPr lvl="0" marL="0" indent="0" algn="ctr">
              <a:spcBef>
                <a:spcPts val="0"/>
              </a:spcBef>
              <a:buSzTx/>
              <a:buNone/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  <a:latin typeface="+mn-lt"/>
                <a:ea typeface="+mn-ea"/>
                <a:cs typeface="+mn-cs"/>
                <a:sym typeface="Helvetica Neue Light"/>
              </a:rPr>
              <a:t>DO NOT </a:t>
            </a:r>
            <a:r>
              <a:rPr i="1" sz="36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  <a:latin typeface="+mn-lt"/>
                <a:ea typeface="+mn-ea"/>
                <a:cs typeface="+mn-cs"/>
                <a:sym typeface="Helvetica Neue Light"/>
              </a:rPr>
              <a:t>free</a:t>
            </a:r>
            <a:r>
              <a:rPr sz="36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  <a:latin typeface="+mn-lt"/>
                <a:ea typeface="+mn-ea"/>
                <a:cs typeface="+mn-cs"/>
                <a:sym typeface="Helvetica Neue Light"/>
              </a:rPr>
              <a:t> SOMETHING ALLOCATED WITH </a:t>
            </a:r>
            <a:r>
              <a:rPr i="1" sz="36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  <a:latin typeface="+mn-lt"/>
                <a:ea typeface="+mn-ea"/>
                <a:cs typeface="+mn-cs"/>
                <a:sym typeface="Helvetica Neue Light"/>
              </a:rPr>
              <a:t>new</a:t>
            </a:r>
            <a:endParaRPr i="1" sz="3600">
              <a:solidFill>
                <a:srgbClr val="FFFFFF"/>
              </a:solidFill>
              <a:effectLst>
                <a:outerShdw sx="100000" sy="100000" kx="0" ky="0" algn="b" rotWithShape="0" blurRad="50800" dist="38100" dir="5400000">
                  <a:srgbClr val="000000"/>
                </a:outerShdw>
              </a:effectLst>
              <a:latin typeface="+mn-lt"/>
              <a:ea typeface="+mn-ea"/>
              <a:cs typeface="+mn-cs"/>
              <a:sym typeface="Helvetica Neue Light"/>
            </a:endParaRPr>
          </a:p>
          <a:p>
            <a:pPr lvl="0" marL="0" indent="0" algn="ctr">
              <a:spcBef>
                <a:spcPts val="0"/>
              </a:spcBef>
              <a:buSzTx/>
              <a:buNone/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  <a:latin typeface="+mn-lt"/>
                <a:ea typeface="+mn-ea"/>
                <a:cs typeface="+mn-cs"/>
                <a:sym typeface="Helvetica Neue Light"/>
              </a:rPr>
              <a:t>DO NOT </a:t>
            </a:r>
            <a:r>
              <a:rPr i="1" sz="36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  <a:latin typeface="+mn-lt"/>
                <a:ea typeface="+mn-ea"/>
                <a:cs typeface="+mn-cs"/>
                <a:sym typeface="Helvetica Neue Light"/>
              </a:rPr>
              <a:t>delete </a:t>
            </a:r>
            <a:r>
              <a:rPr sz="36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  <a:latin typeface="+mn-lt"/>
                <a:ea typeface="+mn-ea"/>
                <a:cs typeface="+mn-cs"/>
                <a:sym typeface="Helvetica Neue Light"/>
              </a:rPr>
              <a:t>SOMETHING ALLOCATED WITH </a:t>
            </a:r>
            <a:r>
              <a:rPr i="1" sz="36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  <a:latin typeface="+mn-lt"/>
                <a:ea typeface="+mn-ea"/>
                <a:cs typeface="+mn-cs"/>
                <a:sym typeface="Helvetica Neue Light"/>
              </a:rPr>
              <a:t>malloc</a:t>
            </a:r>
            <a:endParaRPr i="1" sz="3600">
              <a:solidFill>
                <a:srgbClr val="FFFFFF"/>
              </a:solidFill>
              <a:effectLst>
                <a:outerShdw sx="100000" sy="100000" kx="0" ky="0" algn="b" rotWithShape="0" blurRad="50800" dist="38100" dir="5400000">
                  <a:srgbClr val="000000"/>
                </a:outerShdw>
              </a:effectLst>
              <a:latin typeface="+mn-lt"/>
              <a:ea typeface="+mn-ea"/>
              <a:cs typeface="+mn-cs"/>
              <a:sym typeface="Helvetica Neue Light"/>
            </a:endParaRPr>
          </a:p>
          <a:p>
            <a:pPr lvl="0" marL="0" indent="0" algn="ctr">
              <a:spcBef>
                <a:spcPts val="0"/>
              </a:spcBef>
              <a:buSzTx/>
              <a:buNone/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  <a:latin typeface="+mn-lt"/>
                <a:ea typeface="+mn-ea"/>
                <a:cs typeface="+mn-cs"/>
                <a:sym typeface="Helvetica Neue Light"/>
              </a:rPr>
              <a:t>DO NOT </a:t>
            </a:r>
            <a:r>
              <a:rPr i="1" sz="36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  <a:latin typeface="+mn-lt"/>
                <a:ea typeface="+mn-ea"/>
                <a:cs typeface="+mn-cs"/>
                <a:sym typeface="Helvetica Neue Light"/>
              </a:rPr>
              <a:t>free</a:t>
            </a:r>
            <a:r>
              <a:rPr sz="36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  <a:latin typeface="+mn-lt"/>
                <a:ea typeface="+mn-ea"/>
                <a:cs typeface="+mn-cs"/>
                <a:sym typeface="Helvetica Neue Light"/>
              </a:rPr>
              <a:t> NOR </a:t>
            </a:r>
            <a:r>
              <a:rPr i="1" sz="36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  <a:latin typeface="+mn-lt"/>
                <a:ea typeface="+mn-ea"/>
                <a:cs typeface="+mn-cs"/>
                <a:sym typeface="Helvetica Neue Light"/>
              </a:rPr>
              <a:t>delete </a:t>
            </a:r>
            <a:r>
              <a:rPr sz="36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  <a:latin typeface="+mn-lt"/>
                <a:ea typeface="+mn-ea"/>
                <a:cs typeface="+mn-cs"/>
                <a:sym typeface="Helvetica Neue Light"/>
              </a:rPr>
              <a:t>THE SAME THING TWICE</a:t>
            </a:r>
            <a:endParaRPr sz="3600">
              <a:solidFill>
                <a:srgbClr val="FFFFFF"/>
              </a:solidFill>
              <a:effectLst>
                <a:outerShdw sx="100000" sy="100000" kx="0" ky="0" algn="b" rotWithShape="0" blurRad="50800" dist="38100" dir="5400000">
                  <a:srgbClr val="000000"/>
                </a:outerShdw>
              </a:effectLst>
              <a:latin typeface="+mn-lt"/>
              <a:ea typeface="+mn-ea"/>
              <a:cs typeface="+mn-cs"/>
              <a:sym typeface="Helvetica Neue Light"/>
            </a:endParaRPr>
          </a:p>
          <a:p>
            <a:pPr lvl="0" marL="0" indent="0" algn="ctr">
              <a:spcBef>
                <a:spcPts val="0"/>
              </a:spcBef>
              <a:buSzTx/>
              <a:buNone/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  <a:latin typeface="+mn-lt"/>
                <a:ea typeface="+mn-ea"/>
                <a:cs typeface="+mn-cs"/>
                <a:sym typeface="Helvetica Neue Light"/>
              </a:rPr>
              <a:t>DO NOT </a:t>
            </a:r>
            <a:r>
              <a:rPr i="1" sz="36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  <a:latin typeface="+mn-lt"/>
                <a:ea typeface="+mn-ea"/>
                <a:cs typeface="+mn-cs"/>
                <a:sym typeface="Helvetica Neue Light"/>
              </a:rPr>
              <a:t>free </a:t>
            </a:r>
            <a:r>
              <a:rPr sz="36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  <a:latin typeface="+mn-lt"/>
                <a:ea typeface="+mn-ea"/>
                <a:cs typeface="+mn-cs"/>
                <a:sym typeface="Helvetica Neue Light"/>
              </a:rPr>
              <a:t>NOR </a:t>
            </a:r>
            <a:r>
              <a:rPr i="1" sz="36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  <a:latin typeface="+mn-lt"/>
                <a:ea typeface="+mn-ea"/>
                <a:cs typeface="+mn-cs"/>
                <a:sym typeface="Helvetica Neue Light"/>
              </a:rPr>
              <a:t>delete</a:t>
            </a:r>
            <a:r>
              <a:rPr sz="36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  <a:latin typeface="+mn-lt"/>
                <a:ea typeface="+mn-ea"/>
                <a:cs typeface="+mn-cs"/>
                <a:sym typeface="Helvetica Neue Light"/>
              </a:rPr>
              <a:t> A STACK VARIABLE</a:t>
            </a:r>
          </a:p>
        </p:txBody>
      </p:sp>
    </p:spTree>
  </p:cSld>
  <p:clrMapOvr>
    <a:masterClrMapping/>
  </p:clrMapOvr>
  <p:transition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2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Slides and Examples…</a:t>
            </a:r>
          </a:p>
        </p:txBody>
      </p:sp>
      <p:sp>
        <p:nvSpPr>
          <p:cNvPr id="38" name="Shape 38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 marL="315594" indent="-315594" defTabSz="414781">
              <a:spcBef>
                <a:spcPts val="25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556">
                <a:solidFill>
                  <a:srgbClr val="FFFFFF"/>
                </a:solidFill>
                <a:effectLst>
                  <a:outerShdw sx="100000" sy="100000" kx="0" ky="0" algn="b" rotWithShape="0" blurRad="36068" dist="27050" dir="5400000">
                    <a:srgbClr val="000000"/>
                  </a:outerShdw>
                </a:effectLst>
              </a:rPr>
              <a:t>They can all be found at</a:t>
            </a:r>
            <a:endParaRPr sz="2556">
              <a:solidFill>
                <a:srgbClr val="FFFFFF"/>
              </a:solidFill>
              <a:effectLst>
                <a:outerShdw sx="100000" sy="100000" kx="0" ky="0" algn="b" rotWithShape="0" blurRad="36068" dist="27050" dir="5400000">
                  <a:srgbClr val="000000"/>
                </a:outerShdw>
              </a:effectLst>
            </a:endParaRPr>
          </a:p>
          <a:p>
            <a:pPr lvl="1" marL="631189" indent="-315594" defTabSz="414781">
              <a:spcBef>
                <a:spcPts val="25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556" u="sng">
                <a:solidFill>
                  <a:srgbClr val="FFFFFF"/>
                </a:solidFill>
                <a:effectLst>
                  <a:outerShdw sx="100000" sy="100000" kx="0" ky="0" algn="b" rotWithShape="0" blurRad="36068" dist="27050" dir="5400000">
                    <a:srgbClr val="000000"/>
                  </a:outerShdw>
                </a:effectLst>
                <a:hlinkClick r:id="rId3" invalidUrl="" action="" tgtFrame="" tooltip="" history="1" highlightClick="0" endSnd="0"/>
              </a:rPr>
              <a:t>https://github.com/bewchabbacc/pointers</a:t>
            </a:r>
            <a:endParaRPr sz="2556">
              <a:solidFill>
                <a:srgbClr val="FFFFFF"/>
              </a:solidFill>
              <a:effectLst>
                <a:outerShdw sx="100000" sy="100000" kx="0" ky="0" algn="b" rotWithShape="0" blurRad="36068" dist="27050" dir="5400000">
                  <a:srgbClr val="000000"/>
                </a:outerShdw>
              </a:effectLst>
            </a:endParaRPr>
          </a:p>
          <a:p>
            <a:pPr lvl="0" marL="315594" indent="-315594" defTabSz="414781">
              <a:spcBef>
                <a:spcPts val="25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556">
                <a:solidFill>
                  <a:srgbClr val="FFFFFF"/>
                </a:solidFill>
                <a:effectLst>
                  <a:outerShdw sx="100000" sy="100000" kx="0" ky="0" algn="b" rotWithShape="0" blurRad="36068" dist="27050" dir="5400000">
                    <a:srgbClr val="000000"/>
                  </a:outerShdw>
                </a:effectLst>
              </a:rPr>
              <a:t>Note that all examples include “helpers.h” which contains a function printing the address and content of a variable</a:t>
            </a:r>
            <a:endParaRPr sz="2556">
              <a:solidFill>
                <a:srgbClr val="FFFFFF"/>
              </a:solidFill>
              <a:effectLst>
                <a:outerShdw sx="100000" sy="100000" kx="0" ky="0" algn="b" rotWithShape="0" blurRad="36068" dist="27050" dir="5400000">
                  <a:srgbClr val="000000"/>
                </a:outerShdw>
              </a:effectLst>
            </a:endParaRPr>
          </a:p>
          <a:p>
            <a:pPr lvl="0" marL="315594" indent="-315594" defTabSz="414781">
              <a:spcBef>
                <a:spcPts val="25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556">
                <a:solidFill>
                  <a:srgbClr val="FFFFFF"/>
                </a:solidFill>
                <a:effectLst>
                  <a:outerShdw sx="100000" sy="100000" kx="0" ky="0" algn="b" rotWithShape="0" blurRad="36068" dist="27050" dir="5400000">
                    <a:srgbClr val="000000"/>
                  </a:outerShdw>
                </a:effectLst>
              </a:rPr>
              <a:t>The header also contains</a:t>
            </a:r>
            <a:endParaRPr sz="2556">
              <a:solidFill>
                <a:srgbClr val="FFFFFF"/>
              </a:solidFill>
              <a:effectLst>
                <a:outerShdw sx="100000" sy="100000" kx="0" ky="0" algn="b" rotWithShape="0" blurRad="36068" dist="27050" dir="5400000">
                  <a:srgbClr val="000000"/>
                </a:outerShdw>
              </a:effectLst>
            </a:endParaRPr>
          </a:p>
          <a:p>
            <a:pPr lvl="1" marL="631189" indent="-315594" defTabSz="414781">
              <a:spcBef>
                <a:spcPts val="25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556">
                <a:solidFill>
                  <a:srgbClr val="1497FC"/>
                </a:solidFill>
                <a:effectLst>
                  <a:outerShdw sx="100000" sy="100000" kx="0" ky="0" algn="b" rotWithShape="0" blurRad="36068" dist="27050" dir="5400000">
                    <a:srgbClr val="000000"/>
                  </a:outerShdw>
                </a:effectLst>
                <a:latin typeface="Monaco"/>
                <a:ea typeface="Monaco"/>
                <a:cs typeface="Monaco"/>
                <a:sym typeface="Monaco"/>
              </a:rPr>
              <a:t>#include &lt;iostream&gt;</a:t>
            </a:r>
            <a:br>
              <a:rPr sz="2556">
                <a:solidFill>
                  <a:srgbClr val="1497FC"/>
                </a:solidFill>
                <a:effectLst>
                  <a:outerShdw sx="100000" sy="100000" kx="0" ky="0" algn="b" rotWithShape="0" blurRad="36068" dist="27050" dir="5400000">
                    <a:srgbClr val="000000"/>
                  </a:outerShdw>
                </a:effectLst>
                <a:latin typeface="Monaco"/>
                <a:ea typeface="Monaco"/>
                <a:cs typeface="Monaco"/>
                <a:sym typeface="Monaco"/>
              </a:rPr>
            </a:br>
            <a:r>
              <a:rPr sz="2556">
                <a:solidFill>
                  <a:srgbClr val="1497FC"/>
                </a:solidFill>
                <a:effectLst>
                  <a:outerShdw sx="100000" sy="100000" kx="0" ky="0" algn="b" rotWithShape="0" blurRad="36068" dist="27050" dir="5400000">
                    <a:srgbClr val="000000"/>
                  </a:outerShdw>
                </a:effectLst>
                <a:latin typeface="Monaco"/>
                <a:ea typeface="Monaco"/>
                <a:cs typeface="Monaco"/>
                <a:sym typeface="Monaco"/>
              </a:rPr>
              <a:t>using namespace std;</a:t>
            </a:r>
            <a:endParaRPr sz="2556">
              <a:solidFill>
                <a:srgbClr val="1497FC"/>
              </a:solidFill>
              <a:effectLst>
                <a:outerShdw sx="100000" sy="100000" kx="0" ky="0" algn="b" rotWithShape="0" blurRad="36068" dist="27050" dir="5400000">
                  <a:srgbClr val="000000"/>
                </a:outerShdw>
              </a:effectLst>
              <a:latin typeface="Monaco"/>
              <a:ea typeface="Monaco"/>
              <a:cs typeface="Monaco"/>
              <a:sym typeface="Monaco"/>
            </a:endParaRPr>
          </a:p>
          <a:p>
            <a:pPr lvl="1" marL="631189" indent="-315594" defTabSz="414781">
              <a:spcBef>
                <a:spcPts val="25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556">
                <a:solidFill>
                  <a:srgbClr val="FFFFFF"/>
                </a:solidFill>
                <a:effectLst>
                  <a:outerShdw sx="100000" sy="100000" kx="0" ky="0" algn="b" rotWithShape="0" blurRad="36068" dist="27050" dir="5400000">
                    <a:srgbClr val="000000"/>
                  </a:outerShdw>
                </a:effectLst>
              </a:rPr>
              <a:t>Note that the “using” line has been placed in the header to make the examples shorter to read. It is usually a bad idea to include it in the global scope, and should be kept at the file level…</a:t>
            </a:r>
          </a:p>
        </p:txBody>
      </p:sp>
    </p:spTree>
  </p:cSld>
  <p:clrMapOvr>
    <a:masterClrMapping/>
  </p:clrMapOvr>
  <p:transition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" name="Group 111"/>
          <p:cNvGrpSpPr/>
          <p:nvPr/>
        </p:nvGrpSpPr>
        <p:grpSpPr>
          <a:xfrm>
            <a:off x="75418" y="497508"/>
            <a:ext cx="6445352" cy="6791950"/>
            <a:chOff x="-190500" y="-195557"/>
            <a:chExt cx="6445350" cy="6791949"/>
          </a:xfrm>
        </p:grpSpPr>
        <p:pic>
          <p:nvPicPr>
            <p:cNvPr id="110" name="Screen Shot 2015-09-24 at 12.33.34 PM.png"/>
            <p:cNvPicPr/>
            <p:nvPr/>
          </p:nvPicPr>
          <p:blipFill>
            <a:blip r:embed="rId2">
              <a:extLst/>
            </a:blip>
            <a:srcRect l="0" t="0" r="0" b="0"/>
            <a:stretch>
              <a:fillRect/>
            </a:stretch>
          </p:blipFill>
          <p:spPr>
            <a:xfrm>
              <a:off x="0" y="0"/>
              <a:ext cx="6064351" cy="6316415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09" name="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190501" y="-195558"/>
              <a:ext cx="6445352" cy="6791950"/>
            </a:xfrm>
            <a:prstGeom prst="rect">
              <a:avLst/>
            </a:prstGeom>
            <a:effectLst/>
          </p:spPr>
        </p:pic>
      </p:grpSp>
      <p:grpSp>
        <p:nvGrpSpPr>
          <p:cNvPr id="114" name="Group 114"/>
          <p:cNvGrpSpPr/>
          <p:nvPr/>
        </p:nvGrpSpPr>
        <p:grpSpPr>
          <a:xfrm>
            <a:off x="4492486" y="5072815"/>
            <a:ext cx="8048602" cy="3853203"/>
            <a:chOff x="-190500" y="-190499"/>
            <a:chExt cx="8048600" cy="3853201"/>
          </a:xfrm>
        </p:grpSpPr>
        <p:pic>
          <p:nvPicPr>
            <p:cNvPr id="113" name="Screen Shot 2015-09-24 at 12.33.48 PM.png"/>
            <p:cNvPicPr/>
            <p:nvPr/>
          </p:nvPicPr>
          <p:blipFill>
            <a:blip r:embed="rId4">
              <a:extLst/>
            </a:blip>
            <a:srcRect l="0" t="276" r="0" b="276"/>
            <a:stretch>
              <a:fillRect/>
            </a:stretch>
          </p:blipFill>
          <p:spPr>
            <a:xfrm>
              <a:off x="0" y="0"/>
              <a:ext cx="7667601" cy="3446802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12" name=""/>
            <p:cNvPicPr/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-190500" y="-190500"/>
              <a:ext cx="8048601" cy="3853202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2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BEWARE!</a:t>
            </a:r>
          </a:p>
        </p:txBody>
      </p:sp>
      <p:sp>
        <p:nvSpPr>
          <p:cNvPr id="117" name="Shape 11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 marL="373379" indent="-373379" defTabSz="490727">
              <a:spcBef>
                <a:spcPts val="30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3024">
                <a:solidFill>
                  <a:srgbClr val="FFFFFF"/>
                </a:solidFill>
                <a:effectLst>
                  <a:outerShdw sx="100000" sy="100000" kx="0" ky="0" algn="b" rotWithShape="0" blurRad="42672" dist="32004" dir="5400000">
                    <a:srgbClr val="000000"/>
                  </a:outerShdw>
                </a:effectLst>
              </a:rPr>
              <a:t>If you do not free a pointer and lose track of where it is, you just caused a </a:t>
            </a:r>
            <a:r>
              <a:rPr i="1" sz="3024">
                <a:solidFill>
                  <a:srgbClr val="FFFFFF"/>
                </a:solidFill>
                <a:effectLst>
                  <a:outerShdw sx="100000" sy="100000" kx="0" ky="0" algn="b" rotWithShape="0" blurRad="42672" dist="32004" dir="5400000">
                    <a:srgbClr val="000000"/>
                  </a:outerShdw>
                </a:effectLst>
              </a:rPr>
              <a:t>memory leak</a:t>
            </a:r>
            <a:endParaRPr sz="3024">
              <a:solidFill>
                <a:srgbClr val="FFFFFF"/>
              </a:solidFill>
              <a:effectLst>
                <a:outerShdw sx="100000" sy="100000" kx="0" ky="0" algn="b" rotWithShape="0" blurRad="42672" dist="32004" dir="5400000">
                  <a:srgbClr val="000000"/>
                </a:outerShdw>
              </a:effectLst>
            </a:endParaRPr>
          </a:p>
          <a:p>
            <a:pPr lvl="0" marL="373379" indent="-373379" defTabSz="490727">
              <a:spcBef>
                <a:spcPts val="30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3024">
                <a:solidFill>
                  <a:srgbClr val="FFFFFF"/>
                </a:solidFill>
                <a:effectLst>
                  <a:outerShdw sx="100000" sy="100000" kx="0" ky="0" algn="b" rotWithShape="0" blurRad="42672" dist="32004" dir="5400000">
                    <a:srgbClr val="000000"/>
                  </a:outerShdw>
                </a:effectLst>
              </a:rPr>
              <a:t>This means you now have a reserved block of memory in the heap you have lost track of, taking up space for no reason</a:t>
            </a:r>
            <a:endParaRPr sz="3024">
              <a:solidFill>
                <a:srgbClr val="FFFFFF"/>
              </a:solidFill>
              <a:effectLst>
                <a:outerShdw sx="100000" sy="100000" kx="0" ky="0" algn="b" rotWithShape="0" blurRad="42672" dist="32004" dir="5400000">
                  <a:srgbClr val="000000"/>
                </a:outerShdw>
              </a:effectLst>
            </a:endParaRPr>
          </a:p>
          <a:p>
            <a:pPr lvl="0" marL="373379" indent="-373379" defTabSz="490727">
              <a:spcBef>
                <a:spcPts val="30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3024">
                <a:solidFill>
                  <a:srgbClr val="FFFFFF"/>
                </a:solidFill>
                <a:effectLst>
                  <a:outerShdw sx="100000" sy="100000" kx="0" ky="0" algn="b" rotWithShape="0" blurRad="42672" dist="32004" dir="5400000">
                    <a:srgbClr val="000000"/>
                  </a:outerShdw>
                </a:effectLst>
              </a:rPr>
              <a:t>e.g.</a:t>
            </a:r>
            <a:endParaRPr sz="3024">
              <a:solidFill>
                <a:srgbClr val="FFFFFF"/>
              </a:solidFill>
              <a:effectLst>
                <a:outerShdw sx="100000" sy="100000" kx="0" ky="0" algn="b" rotWithShape="0" blurRad="42672" dist="32004" dir="5400000">
                  <a:srgbClr val="000000"/>
                </a:outerShdw>
              </a:effectLst>
            </a:endParaRPr>
          </a:p>
          <a:p>
            <a:pPr lvl="1" marL="746759" indent="-373379" defTabSz="490727">
              <a:spcBef>
                <a:spcPts val="30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3024">
                <a:solidFill>
                  <a:srgbClr val="1497FC"/>
                </a:solidFill>
                <a:effectLst>
                  <a:outerShdw sx="100000" sy="100000" kx="0" ky="0" algn="b" rotWithShape="0" blurRad="42672" dist="32004" dir="5400000">
                    <a:srgbClr val="000000"/>
                  </a:outerShdw>
                </a:effectLst>
                <a:latin typeface="Monaco"/>
                <a:ea typeface="Monaco"/>
                <a:cs typeface="Monaco"/>
                <a:sym typeface="Monaco"/>
              </a:rPr>
              <a:t>int i = 42;// makes a local block</a:t>
            </a:r>
            <a:br>
              <a:rPr sz="3024">
                <a:solidFill>
                  <a:srgbClr val="1497FC"/>
                </a:solidFill>
                <a:effectLst>
                  <a:outerShdw sx="100000" sy="100000" kx="0" ky="0" algn="b" rotWithShape="0" blurRad="42672" dist="32004" dir="5400000">
                    <a:srgbClr val="000000"/>
                  </a:outerShdw>
                </a:effectLst>
                <a:latin typeface="Monaco"/>
                <a:ea typeface="Monaco"/>
                <a:cs typeface="Monaco"/>
                <a:sym typeface="Monaco"/>
              </a:rPr>
            </a:br>
            <a:r>
              <a:rPr sz="3024">
                <a:solidFill>
                  <a:srgbClr val="1497FC"/>
                </a:solidFill>
                <a:effectLst>
                  <a:outerShdw sx="100000" sy="100000" kx="0" ky="0" algn="b" rotWithShape="0" blurRad="42672" dist="32004" dir="5400000">
                    <a:srgbClr val="000000"/>
                  </a:outerShdw>
                </a:effectLst>
                <a:latin typeface="Monaco"/>
                <a:ea typeface="Monaco"/>
                <a:cs typeface="Monaco"/>
                <a:sym typeface="Monaco"/>
              </a:rPr>
              <a:t>int *pi = new int; // allocates a heap block</a:t>
            </a:r>
            <a:br>
              <a:rPr sz="3024">
                <a:solidFill>
                  <a:srgbClr val="1497FC"/>
                </a:solidFill>
                <a:effectLst>
                  <a:outerShdw sx="100000" sy="100000" kx="0" ky="0" algn="b" rotWithShape="0" blurRad="42672" dist="32004" dir="5400000">
                    <a:srgbClr val="000000"/>
                  </a:outerShdw>
                </a:effectLst>
                <a:latin typeface="Monaco"/>
                <a:ea typeface="Monaco"/>
                <a:cs typeface="Monaco"/>
                <a:sym typeface="Monaco"/>
              </a:rPr>
            </a:br>
            <a:r>
              <a:rPr sz="3024">
                <a:solidFill>
                  <a:srgbClr val="1497FC"/>
                </a:solidFill>
                <a:effectLst>
                  <a:outerShdw sx="100000" sy="100000" kx="0" ky="0" algn="b" rotWithShape="0" blurRad="42672" dist="32004" dir="5400000">
                    <a:srgbClr val="000000"/>
                  </a:outerShdw>
                </a:effectLst>
                <a:latin typeface="Monaco"/>
                <a:ea typeface="Monaco"/>
                <a:cs typeface="Monaco"/>
                <a:sym typeface="Monaco"/>
              </a:rPr>
              <a:t>pi = &amp;i; // overwrites the heap pointer with the address of the local i</a:t>
            </a:r>
          </a:p>
        </p:txBody>
      </p:sp>
    </p:spTree>
  </p:cSld>
  <p:clrMapOvr>
    <a:masterClrMapping/>
  </p:clrMapOvr>
  <p:transition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2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Basic arrays</a:t>
            </a:r>
          </a:p>
        </p:txBody>
      </p:sp>
      <p:sp>
        <p:nvSpPr>
          <p:cNvPr id="120" name="Shape 120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 marL="337820" indent="-337820" defTabSz="443991">
              <a:spcBef>
                <a:spcPts val="27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736">
                <a:solidFill>
                  <a:srgbClr val="FFFFFF"/>
                </a:solidFill>
                <a:effectLst>
                  <a:outerShdw sx="100000" sy="100000" kx="0" ky="0" algn="b" rotWithShape="0" blurRad="38608" dist="28956" dir="5400000">
                    <a:srgbClr val="000000"/>
                  </a:outerShdw>
                </a:effectLst>
              </a:rPr>
              <a:t>Arrays are a contiguous block of memory holding data of a certain type</a:t>
            </a:r>
            <a:endParaRPr sz="2736">
              <a:solidFill>
                <a:srgbClr val="FFFFFF"/>
              </a:solidFill>
              <a:effectLst>
                <a:outerShdw sx="100000" sy="100000" kx="0" ky="0" algn="b" rotWithShape="0" blurRad="38608" dist="28956" dir="5400000">
                  <a:srgbClr val="000000"/>
                </a:outerShdw>
              </a:effectLst>
            </a:endParaRPr>
          </a:p>
          <a:p>
            <a:pPr lvl="0" marL="337820" indent="-337820" defTabSz="443991">
              <a:spcBef>
                <a:spcPts val="27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736">
                <a:solidFill>
                  <a:srgbClr val="FFFFFF"/>
                </a:solidFill>
                <a:effectLst>
                  <a:outerShdw sx="100000" sy="100000" kx="0" ky="0" algn="b" rotWithShape="0" blurRad="38608" dist="28956" dir="5400000">
                    <a:srgbClr val="000000"/>
                  </a:outerShdw>
                </a:effectLst>
              </a:rPr>
              <a:t>The “name” of the array is in fact a pointer to the first byte of that block</a:t>
            </a:r>
            <a:endParaRPr sz="2736">
              <a:solidFill>
                <a:srgbClr val="FFFFFF"/>
              </a:solidFill>
              <a:effectLst>
                <a:outerShdw sx="100000" sy="100000" kx="0" ky="0" algn="b" rotWithShape="0" blurRad="38608" dist="28956" dir="5400000">
                  <a:srgbClr val="000000"/>
                </a:outerShdw>
              </a:effectLst>
            </a:endParaRPr>
          </a:p>
          <a:p>
            <a:pPr lvl="0" marL="337820" indent="-337820" defTabSz="443991">
              <a:spcBef>
                <a:spcPts val="27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736">
                <a:solidFill>
                  <a:srgbClr val="FFFFFF"/>
                </a:solidFill>
                <a:effectLst>
                  <a:outerShdw sx="100000" sy="100000" kx="0" ky="0" algn="b" rotWithShape="0" blurRad="38608" dist="28956" dir="5400000">
                    <a:srgbClr val="000000"/>
                  </a:outerShdw>
                </a:effectLst>
              </a:rPr>
              <a:t>When you do </a:t>
            </a:r>
            <a:r>
              <a:rPr i="1" sz="2736">
                <a:solidFill>
                  <a:srgbClr val="FFFFFF"/>
                </a:solidFill>
                <a:effectLst>
                  <a:outerShdw sx="100000" sy="100000" kx="0" ky="0" algn="b" rotWithShape="0" blurRad="38608" dist="28956" dir="5400000">
                    <a:srgbClr val="000000"/>
                  </a:outerShdw>
                </a:effectLst>
              </a:rPr>
              <a:t>arr[i]</a:t>
            </a:r>
            <a:r>
              <a:rPr sz="2736">
                <a:solidFill>
                  <a:srgbClr val="FFFFFF"/>
                </a:solidFill>
                <a:effectLst>
                  <a:outerShdw sx="100000" sy="100000" kx="0" ky="0" algn="b" rotWithShape="0" blurRad="38608" dist="28956" dir="5400000">
                    <a:srgbClr val="000000"/>
                  </a:outerShdw>
                </a:effectLst>
              </a:rPr>
              <a:t> it is the same as doing</a:t>
            </a:r>
            <a:endParaRPr sz="2736">
              <a:solidFill>
                <a:srgbClr val="FFFFFF"/>
              </a:solidFill>
              <a:effectLst>
                <a:outerShdw sx="100000" sy="100000" kx="0" ky="0" algn="b" rotWithShape="0" blurRad="38608" dist="28956" dir="5400000">
                  <a:srgbClr val="000000"/>
                </a:outerShdw>
              </a:effectLst>
            </a:endParaRPr>
          </a:p>
          <a:p>
            <a:pPr lvl="1" marL="675640" indent="-337820" defTabSz="443991">
              <a:spcBef>
                <a:spcPts val="27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736">
                <a:solidFill>
                  <a:srgbClr val="1497FC"/>
                </a:solidFill>
                <a:effectLst>
                  <a:outerShdw sx="100000" sy="100000" kx="0" ky="0" algn="b" rotWithShape="0" blurRad="38608" dist="28956" dir="5400000">
                    <a:srgbClr val="000000"/>
                  </a:outerShdw>
                </a:effectLst>
                <a:latin typeface="Monaco"/>
                <a:ea typeface="Monaco"/>
                <a:cs typeface="Monaco"/>
                <a:sym typeface="Monaco"/>
              </a:rPr>
              <a:t>*(arr + (i * sizeof(*arr)))</a:t>
            </a:r>
            <a:endParaRPr sz="2736">
              <a:solidFill>
                <a:srgbClr val="1497FC"/>
              </a:solidFill>
              <a:effectLst>
                <a:outerShdw sx="100000" sy="100000" kx="0" ky="0" algn="b" rotWithShape="0" blurRad="38608" dist="28956" dir="5400000">
                  <a:srgbClr val="000000"/>
                </a:outerShdw>
              </a:effectLst>
              <a:latin typeface="Monaco"/>
              <a:ea typeface="Monaco"/>
              <a:cs typeface="Monaco"/>
              <a:sym typeface="Monaco"/>
            </a:endParaRPr>
          </a:p>
          <a:p>
            <a:pPr lvl="1" marL="675640" indent="-337820" defTabSz="443991">
              <a:spcBef>
                <a:spcPts val="27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736">
                <a:solidFill>
                  <a:srgbClr val="FFFFFF"/>
                </a:solidFill>
                <a:effectLst>
                  <a:outerShdw sx="100000" sy="100000" kx="0" ky="0" algn="b" rotWithShape="0" blurRad="38608" dist="28956" dir="5400000">
                    <a:srgbClr val="000000"/>
                  </a:outerShdw>
                </a:effectLst>
                <a:latin typeface="Monaco"/>
                <a:ea typeface="Monaco"/>
                <a:cs typeface="Monaco"/>
                <a:sym typeface="Monaco"/>
              </a:rPr>
              <a:t>or</a:t>
            </a:r>
            <a:r>
              <a:rPr sz="2736">
                <a:solidFill>
                  <a:srgbClr val="1497FC"/>
                </a:solidFill>
                <a:effectLst>
                  <a:outerShdw sx="100000" sy="100000" kx="0" ky="0" algn="b" rotWithShape="0" blurRad="38608" dist="28956" dir="5400000">
                    <a:srgbClr val="000000"/>
                  </a:outerShdw>
                </a:effectLst>
                <a:latin typeface="Monaco"/>
                <a:ea typeface="Monaco"/>
                <a:cs typeface="Monaco"/>
                <a:sym typeface="Monaco"/>
              </a:rPr>
              <a:t> (arr+(i*sizeof(arr[0])))[0]</a:t>
            </a:r>
            <a:endParaRPr sz="2736">
              <a:solidFill>
                <a:srgbClr val="1497FC"/>
              </a:solidFill>
              <a:effectLst>
                <a:outerShdw sx="100000" sy="100000" kx="0" ky="0" algn="b" rotWithShape="0" blurRad="38608" dist="28956" dir="5400000">
                  <a:srgbClr val="000000"/>
                </a:outerShdw>
              </a:effectLst>
              <a:latin typeface="Monaco"/>
              <a:ea typeface="Monaco"/>
              <a:cs typeface="Monaco"/>
              <a:sym typeface="Monaco"/>
            </a:endParaRPr>
          </a:p>
          <a:p>
            <a:pPr lvl="1" marL="675640" indent="-337820" defTabSz="443991">
              <a:spcBef>
                <a:spcPts val="27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736">
                <a:solidFill>
                  <a:srgbClr val="FFFFFF"/>
                </a:solidFill>
                <a:effectLst>
                  <a:outerShdw sx="100000" sy="100000" kx="0" ky="0" algn="b" rotWithShape="0" blurRad="38608" dist="28956" dir="5400000">
                    <a:srgbClr val="000000"/>
                  </a:outerShdw>
                </a:effectLst>
              </a:rPr>
              <a:t>This means that it is technically legal to do </a:t>
            </a:r>
            <a:r>
              <a:rPr i="1" sz="2736">
                <a:solidFill>
                  <a:srgbClr val="FFFFFF"/>
                </a:solidFill>
                <a:effectLst>
                  <a:outerShdw sx="100000" sy="100000" kx="0" ky="0" algn="b" rotWithShape="0" blurRad="38608" dist="28956" dir="5400000">
                    <a:srgbClr val="000000"/>
                  </a:outerShdw>
                </a:effectLst>
              </a:rPr>
              <a:t>arr[-1] </a:t>
            </a:r>
            <a:r>
              <a:rPr sz="2736">
                <a:solidFill>
                  <a:srgbClr val="FFFFFF"/>
                </a:solidFill>
                <a:effectLst>
                  <a:outerShdw sx="100000" sy="100000" kx="0" ky="0" algn="b" rotWithShape="0" blurRad="38608" dist="28956" dir="5400000">
                    <a:srgbClr val="000000"/>
                  </a:outerShdw>
                </a:effectLst>
              </a:rPr>
              <a:t>but </a:t>
            </a:r>
            <a:r>
              <a:rPr sz="2736">
                <a:solidFill>
                  <a:srgbClr val="C82506"/>
                </a:solidFill>
                <a:effectLst>
                  <a:outerShdw sx="100000" sy="100000" kx="0" ky="0" algn="b" rotWithShape="0" blurRad="38608" dist="28956" dir="5400000">
                    <a:srgbClr val="000000"/>
                  </a:outerShdw>
                </a:effectLst>
              </a:rPr>
              <a:t>DO NOT DO IT!</a:t>
            </a:r>
          </a:p>
        </p:txBody>
      </p:sp>
    </p:spTree>
  </p:cSld>
  <p:clrMapOvr>
    <a:masterClrMapping/>
  </p:clrMapOvr>
  <p:transition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200">
                <a:solidFill>
                  <a:srgbClr val="1497FC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delete[]</a:t>
            </a:r>
            <a:r>
              <a:rPr sz="72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 and </a:t>
            </a:r>
            <a:r>
              <a:rPr sz="7200">
                <a:solidFill>
                  <a:srgbClr val="1497FC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new[]</a:t>
            </a:r>
          </a:p>
        </p:txBody>
      </p:sp>
      <p:sp>
        <p:nvSpPr>
          <p:cNvPr id="123" name="Shape 12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 marL="248920" indent="-248920" defTabSz="327152">
              <a:spcBef>
                <a:spcPts val="20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016">
                <a:solidFill>
                  <a:srgbClr val="FFFFFF"/>
                </a:solidFill>
                <a:effectLst>
                  <a:outerShdw sx="100000" sy="100000" kx="0" ky="0" algn="b" rotWithShape="0" blurRad="28448" dist="21336" dir="5400000">
                    <a:srgbClr val="000000"/>
                  </a:outerShdw>
                </a:effectLst>
              </a:rPr>
              <a:t>In order to allocate a “raw” array of type T, you can do</a:t>
            </a:r>
            <a:endParaRPr sz="2016">
              <a:solidFill>
                <a:srgbClr val="FFFFFF"/>
              </a:solidFill>
              <a:effectLst>
                <a:outerShdw sx="100000" sy="100000" kx="0" ky="0" algn="b" rotWithShape="0" blurRad="28448" dist="21336" dir="5400000">
                  <a:srgbClr val="000000"/>
                </a:outerShdw>
              </a:effectLst>
            </a:endParaRPr>
          </a:p>
          <a:p>
            <a:pPr lvl="1" marL="497840" indent="-248920" defTabSz="327152">
              <a:spcBef>
                <a:spcPts val="20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016">
                <a:solidFill>
                  <a:srgbClr val="1497FC"/>
                </a:solidFill>
                <a:effectLst>
                  <a:outerShdw sx="100000" sy="100000" kx="0" ky="0" algn="b" rotWithShape="0" blurRad="28448" dist="21336" dir="5400000">
                    <a:srgbClr val="000000"/>
                  </a:outerShdw>
                </a:effectLst>
                <a:latin typeface="Monaco"/>
                <a:ea typeface="Monaco"/>
                <a:cs typeface="Monaco"/>
                <a:sym typeface="Monaco"/>
              </a:rPr>
              <a:t>T arr[n]; // this puts the array in the stack</a:t>
            </a:r>
            <a:endParaRPr sz="2016">
              <a:solidFill>
                <a:srgbClr val="1497FC"/>
              </a:solidFill>
              <a:effectLst>
                <a:outerShdw sx="100000" sy="100000" kx="0" ky="0" algn="b" rotWithShape="0" blurRad="28448" dist="21336" dir="5400000">
                  <a:srgbClr val="000000"/>
                </a:outerShdw>
              </a:effectLst>
              <a:latin typeface="Monaco"/>
              <a:ea typeface="Monaco"/>
              <a:cs typeface="Monaco"/>
              <a:sym typeface="Monaco"/>
            </a:endParaRPr>
          </a:p>
          <a:p>
            <a:pPr lvl="1" marL="497840" indent="-248920" defTabSz="327152">
              <a:spcBef>
                <a:spcPts val="20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016">
                <a:solidFill>
                  <a:srgbClr val="1497FC"/>
                </a:solidFill>
                <a:effectLst>
                  <a:outerShdw sx="100000" sy="100000" kx="0" ky="0" algn="b" rotWithShape="0" blurRad="28448" dist="21336" dir="5400000">
                    <a:srgbClr val="000000"/>
                  </a:outerShdw>
                </a:effectLst>
                <a:latin typeface="Monaco"/>
                <a:ea typeface="Monaco"/>
                <a:cs typeface="Monaco"/>
                <a:sym typeface="Monaco"/>
              </a:rPr>
              <a:t>T arr[] = {data1, data2, data3, …};</a:t>
            </a:r>
            <a:endParaRPr sz="2016">
              <a:solidFill>
                <a:srgbClr val="1497FC"/>
              </a:solidFill>
              <a:effectLst>
                <a:outerShdw sx="100000" sy="100000" kx="0" ky="0" algn="b" rotWithShape="0" blurRad="28448" dist="21336" dir="5400000">
                  <a:srgbClr val="000000"/>
                </a:outerShdw>
              </a:effectLst>
              <a:latin typeface="Monaco"/>
              <a:ea typeface="Monaco"/>
              <a:cs typeface="Monaco"/>
              <a:sym typeface="Monaco"/>
            </a:endParaRPr>
          </a:p>
          <a:p>
            <a:pPr lvl="1" marL="497840" indent="-248920" defTabSz="327152">
              <a:spcBef>
                <a:spcPts val="20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016">
                <a:solidFill>
                  <a:srgbClr val="1497FC"/>
                </a:solidFill>
                <a:effectLst>
                  <a:outerShdw sx="100000" sy="100000" kx="0" ky="0" algn="b" rotWithShape="0" blurRad="28448" dist="21336" dir="5400000">
                    <a:srgbClr val="000000"/>
                  </a:outerShdw>
                </a:effectLst>
                <a:latin typeface="Monaco"/>
                <a:ea typeface="Monaco"/>
                <a:cs typeface="Monaco"/>
                <a:sym typeface="Monaco"/>
              </a:rPr>
              <a:t>T *arr2 = new T[n]; // this puts the array in the heap</a:t>
            </a:r>
            <a:endParaRPr sz="2016">
              <a:solidFill>
                <a:srgbClr val="1497FC"/>
              </a:solidFill>
              <a:effectLst>
                <a:outerShdw sx="100000" sy="100000" kx="0" ky="0" algn="b" rotWithShape="0" blurRad="28448" dist="21336" dir="5400000">
                  <a:srgbClr val="000000"/>
                </a:outerShdw>
              </a:effectLst>
              <a:latin typeface="Monaco"/>
              <a:ea typeface="Monaco"/>
              <a:cs typeface="Monaco"/>
              <a:sym typeface="Monaco"/>
            </a:endParaRPr>
          </a:p>
          <a:p>
            <a:pPr lvl="0" marL="248920" indent="-248920" defTabSz="327152">
              <a:spcBef>
                <a:spcPts val="20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016">
                <a:solidFill>
                  <a:srgbClr val="FFFFFF"/>
                </a:solidFill>
                <a:effectLst>
                  <a:outerShdw sx="100000" sy="100000" kx="0" ky="0" algn="b" rotWithShape="0" blurRad="28448" dist="21336" dir="5400000">
                    <a:srgbClr val="000000"/>
                  </a:outerShdw>
                </a:effectLst>
              </a:rPr>
              <a:t>Only put arrays in the heap if they may be needed outside the scope of your function</a:t>
            </a:r>
            <a:endParaRPr sz="2016">
              <a:solidFill>
                <a:srgbClr val="FFFFFF"/>
              </a:solidFill>
              <a:effectLst>
                <a:outerShdw sx="100000" sy="100000" kx="0" ky="0" algn="b" rotWithShape="0" blurRad="28448" dist="21336" dir="5400000">
                  <a:srgbClr val="000000"/>
                </a:outerShdw>
              </a:effectLst>
            </a:endParaRPr>
          </a:p>
          <a:p>
            <a:pPr lvl="1" marL="497840" indent="-248920" defTabSz="327152">
              <a:spcBef>
                <a:spcPts val="20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016">
                <a:solidFill>
                  <a:srgbClr val="FFFFFF"/>
                </a:solidFill>
                <a:effectLst>
                  <a:outerShdw sx="100000" sy="100000" kx="0" ky="0" algn="b" rotWithShape="0" blurRad="28448" dist="21336" dir="5400000">
                    <a:srgbClr val="000000"/>
                  </a:outerShdw>
                </a:effectLst>
              </a:rPr>
              <a:t>Better yet, use containers (see later on)</a:t>
            </a:r>
            <a:endParaRPr sz="2016">
              <a:solidFill>
                <a:srgbClr val="FFFFFF"/>
              </a:solidFill>
              <a:effectLst>
                <a:outerShdw sx="100000" sy="100000" kx="0" ky="0" algn="b" rotWithShape="0" blurRad="28448" dist="21336" dir="5400000">
                  <a:srgbClr val="000000"/>
                </a:outerShdw>
              </a:effectLst>
            </a:endParaRPr>
          </a:p>
          <a:p>
            <a:pPr lvl="0" marL="248920" indent="-248920" defTabSz="327152">
              <a:spcBef>
                <a:spcPts val="20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016">
                <a:solidFill>
                  <a:srgbClr val="FFFFFF"/>
                </a:solidFill>
                <a:effectLst>
                  <a:outerShdw sx="100000" sy="100000" kx="0" ky="0" algn="b" rotWithShape="0" blurRad="28448" dist="21336" dir="5400000">
                    <a:srgbClr val="000000"/>
                  </a:outerShdw>
                </a:effectLst>
              </a:rPr>
              <a:t>To delete an array from the Heap, use delete []</a:t>
            </a:r>
            <a:endParaRPr sz="2016">
              <a:solidFill>
                <a:srgbClr val="FFFFFF"/>
              </a:solidFill>
              <a:effectLst>
                <a:outerShdw sx="100000" sy="100000" kx="0" ky="0" algn="b" rotWithShape="0" blurRad="28448" dist="21336" dir="5400000">
                  <a:srgbClr val="000000"/>
                </a:outerShdw>
              </a:effectLst>
            </a:endParaRPr>
          </a:p>
          <a:p>
            <a:pPr lvl="1" marL="497840" indent="-248920" defTabSz="327152">
              <a:spcBef>
                <a:spcPts val="20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016">
                <a:solidFill>
                  <a:srgbClr val="1497FC"/>
                </a:solidFill>
                <a:effectLst>
                  <a:outerShdw sx="100000" sy="100000" kx="0" ky="0" algn="b" rotWithShape="0" blurRad="28448" dist="21336" dir="5400000">
                    <a:srgbClr val="000000"/>
                  </a:outerShdw>
                </a:effectLst>
                <a:latin typeface="Monaco"/>
                <a:ea typeface="Monaco"/>
                <a:cs typeface="Monaco"/>
                <a:sym typeface="Monaco"/>
              </a:rPr>
              <a:t>delete [] arr2;</a:t>
            </a:r>
            <a:endParaRPr sz="2016">
              <a:solidFill>
                <a:srgbClr val="1497FC"/>
              </a:solidFill>
              <a:effectLst>
                <a:outerShdw sx="100000" sy="100000" kx="0" ky="0" algn="b" rotWithShape="0" blurRad="28448" dist="21336" dir="5400000">
                  <a:srgbClr val="000000"/>
                </a:outerShdw>
              </a:effectLst>
              <a:latin typeface="Monaco"/>
              <a:ea typeface="Monaco"/>
              <a:cs typeface="Monaco"/>
              <a:sym typeface="Monaco"/>
            </a:endParaRPr>
          </a:p>
          <a:p>
            <a:pPr lvl="0" marL="248920" indent="-248920" defTabSz="327152">
              <a:spcBef>
                <a:spcPts val="20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016">
                <a:solidFill>
                  <a:srgbClr val="FFFFFF"/>
                </a:solidFill>
                <a:effectLst>
                  <a:outerShdw sx="100000" sy="100000" kx="0" ky="0" algn="b" rotWithShape="0" blurRad="28448" dist="21336" dir="5400000">
                    <a:srgbClr val="000000"/>
                  </a:outerShdw>
                </a:effectLst>
              </a:rPr>
              <a:t>Do NOT delete [] stack arrays</a:t>
            </a:r>
            <a:endParaRPr sz="2016">
              <a:solidFill>
                <a:srgbClr val="FFFFFF"/>
              </a:solidFill>
              <a:effectLst>
                <a:outerShdw sx="100000" sy="100000" kx="0" ky="0" algn="b" rotWithShape="0" blurRad="28448" dist="21336" dir="5400000">
                  <a:srgbClr val="000000"/>
                </a:outerShdw>
              </a:effectLst>
            </a:endParaRPr>
          </a:p>
          <a:p>
            <a:pPr lvl="0" marL="248920" indent="-248920" defTabSz="327152">
              <a:spcBef>
                <a:spcPts val="20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016">
                <a:solidFill>
                  <a:srgbClr val="FFFFFF"/>
                </a:solidFill>
                <a:effectLst>
                  <a:outerShdw sx="100000" sy="100000" kx="0" ky="0" algn="b" rotWithShape="0" blurRad="28448" dist="21336" dir="5400000">
                    <a:srgbClr val="000000"/>
                  </a:outerShdw>
                </a:effectLst>
              </a:rPr>
              <a:t>Do NOT forget the [] when deleting arrays!</a:t>
            </a:r>
          </a:p>
        </p:txBody>
      </p:sp>
    </p:spTree>
  </p:cSld>
  <p:clrMapOvr>
    <a:masterClrMapping/>
  </p:clrMapOvr>
  <p:transition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7" name="Group 127"/>
          <p:cNvGrpSpPr/>
          <p:nvPr/>
        </p:nvGrpSpPr>
        <p:grpSpPr>
          <a:xfrm>
            <a:off x="4647123" y="2806817"/>
            <a:ext cx="8316138" cy="4426537"/>
            <a:chOff x="-190500" y="-190499"/>
            <a:chExt cx="8316137" cy="4426536"/>
          </a:xfrm>
        </p:grpSpPr>
        <p:pic>
          <p:nvPicPr>
            <p:cNvPr id="126" name="Screen Shot 2015-09-24 at 10.55.23 PM.png"/>
            <p:cNvPicPr/>
            <p:nvPr/>
          </p:nvPicPr>
          <p:blipFill>
            <a:blip r:embed="rId2">
              <a:extLst/>
            </a:blip>
            <a:srcRect l="0" t="1026" r="0" b="1026"/>
            <a:stretch>
              <a:fillRect/>
            </a:stretch>
          </p:blipFill>
          <p:spPr>
            <a:xfrm>
              <a:off x="0" y="0"/>
              <a:ext cx="7935137" cy="4020137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25" name="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190501" y="-190500"/>
              <a:ext cx="8316139" cy="4426537"/>
            </a:xfrm>
            <a:prstGeom prst="rect">
              <a:avLst/>
            </a:prstGeom>
            <a:effectLst/>
          </p:spPr>
        </p:pic>
      </p:grpSp>
      <p:grpSp>
        <p:nvGrpSpPr>
          <p:cNvPr id="130" name="Group 130"/>
          <p:cNvGrpSpPr/>
          <p:nvPr/>
        </p:nvGrpSpPr>
        <p:grpSpPr>
          <a:xfrm>
            <a:off x="-7692" y="1066800"/>
            <a:ext cx="4634745" cy="7620001"/>
            <a:chOff x="-190499" y="-190500"/>
            <a:chExt cx="4634744" cy="7620000"/>
          </a:xfrm>
        </p:grpSpPr>
        <p:pic>
          <p:nvPicPr>
            <p:cNvPr id="129" name="Screen Shot 2015-09-24 at 10.55.03 PM.png"/>
            <p:cNvPicPr/>
            <p:nvPr/>
          </p:nvPicPr>
          <p:blipFill>
            <a:blip r:embed="rId4">
              <a:extLst/>
            </a:blip>
            <a:srcRect l="439" t="0" r="439" b="0"/>
            <a:stretch>
              <a:fillRect/>
            </a:stretch>
          </p:blipFill>
          <p:spPr>
            <a:xfrm>
              <a:off x="0" y="0"/>
              <a:ext cx="4253745" cy="7213600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28" name=""/>
            <p:cNvPicPr/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-190500" y="-190500"/>
              <a:ext cx="4634745" cy="7620000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78358">
              <a:defRPr sz="7128">
                <a:effectLst>
                  <a:outerShdw sx="100000" sy="100000" kx="0" ky="0" algn="b" rotWithShape="0" blurRad="50292" dist="37719" dir="5400000">
                    <a:srgbClr val="000000"/>
                  </a:outerShdw>
                </a:effectLst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128">
                <a:solidFill>
                  <a:srgbClr val="FFFFFF"/>
                </a:solidFill>
                <a:effectLst>
                  <a:outerShdw sx="100000" sy="100000" kx="0" ky="0" algn="b" rotWithShape="0" blurRad="50292" dist="37719" dir="5400000">
                    <a:srgbClr val="000000"/>
                  </a:outerShdw>
                </a:effectLst>
              </a:rPr>
              <a:t>Allocating Objects: constructors and destructors</a:t>
            </a:r>
          </a:p>
        </p:txBody>
      </p:sp>
      <p:sp>
        <p:nvSpPr>
          <p:cNvPr id="133" name="Shape 13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 marL="248920" indent="-248920" defTabSz="327152">
              <a:spcBef>
                <a:spcPts val="20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016">
                <a:solidFill>
                  <a:srgbClr val="FFFFFF"/>
                </a:solidFill>
                <a:effectLst>
                  <a:outerShdw sx="100000" sy="100000" kx="0" ky="0" algn="b" rotWithShape="0" blurRad="28448" dist="21336" dir="5400000">
                    <a:srgbClr val="000000"/>
                  </a:outerShdw>
                </a:effectLst>
              </a:rPr>
              <a:t>When you create an object from a class, its constructor gets called</a:t>
            </a:r>
            <a:endParaRPr sz="2016">
              <a:solidFill>
                <a:srgbClr val="FFFFFF"/>
              </a:solidFill>
              <a:effectLst>
                <a:outerShdw sx="100000" sy="100000" kx="0" ky="0" algn="b" rotWithShape="0" blurRad="28448" dist="21336" dir="5400000">
                  <a:srgbClr val="000000"/>
                </a:outerShdw>
              </a:effectLst>
            </a:endParaRPr>
          </a:p>
          <a:p>
            <a:pPr lvl="0" marL="248920" indent="-248920" defTabSz="327152">
              <a:spcBef>
                <a:spcPts val="20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016">
                <a:solidFill>
                  <a:srgbClr val="FFFFFF"/>
                </a:solidFill>
                <a:effectLst>
                  <a:outerShdw sx="100000" sy="100000" kx="0" ky="0" algn="b" rotWithShape="0" blurRad="28448" dist="21336" dir="5400000">
                    <a:srgbClr val="000000"/>
                  </a:outerShdw>
                </a:effectLst>
              </a:rPr>
              <a:t>When it is destroyed, the destructor is called</a:t>
            </a:r>
            <a:endParaRPr sz="2016">
              <a:solidFill>
                <a:srgbClr val="FFFFFF"/>
              </a:solidFill>
              <a:effectLst>
                <a:outerShdw sx="100000" sy="100000" kx="0" ky="0" algn="b" rotWithShape="0" blurRad="28448" dist="21336" dir="5400000">
                  <a:srgbClr val="000000"/>
                </a:outerShdw>
              </a:effectLst>
            </a:endParaRPr>
          </a:p>
          <a:p>
            <a:pPr lvl="0" marL="248920" indent="-248920" defTabSz="327152">
              <a:spcBef>
                <a:spcPts val="20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016">
                <a:solidFill>
                  <a:srgbClr val="FFFFFF"/>
                </a:solidFill>
                <a:effectLst>
                  <a:outerShdw sx="100000" sy="100000" kx="0" ky="0" algn="b" rotWithShape="0" blurRad="28448" dist="21336" dir="5400000">
                    <a:srgbClr val="000000"/>
                  </a:outerShdw>
                </a:effectLst>
              </a:rPr>
              <a:t>If your object is in the Stack, constructor is called when you create it, the destructor is called when you “fall out of scope”</a:t>
            </a:r>
            <a:endParaRPr sz="2016">
              <a:solidFill>
                <a:srgbClr val="FFFFFF"/>
              </a:solidFill>
              <a:effectLst>
                <a:outerShdw sx="100000" sy="100000" kx="0" ky="0" algn="b" rotWithShape="0" blurRad="28448" dist="21336" dir="5400000">
                  <a:srgbClr val="000000"/>
                </a:outerShdw>
              </a:effectLst>
            </a:endParaRPr>
          </a:p>
          <a:p>
            <a:pPr lvl="0" marL="248920" indent="-248920" defTabSz="327152">
              <a:spcBef>
                <a:spcPts val="20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016">
                <a:solidFill>
                  <a:srgbClr val="FFFFFF"/>
                </a:solidFill>
                <a:effectLst>
                  <a:outerShdw sx="100000" sy="100000" kx="0" ky="0" algn="b" rotWithShape="0" blurRad="28448" dist="21336" dir="5400000">
                    <a:srgbClr val="000000"/>
                  </a:outerShdw>
                </a:effectLst>
              </a:rPr>
              <a:t>If you want your object to be in the Heap, constructor/destructor will be called when you do new/delete</a:t>
            </a:r>
            <a:endParaRPr sz="2016">
              <a:solidFill>
                <a:srgbClr val="FFFFFF"/>
              </a:solidFill>
              <a:effectLst>
                <a:outerShdw sx="100000" sy="100000" kx="0" ky="0" algn="b" rotWithShape="0" blurRad="28448" dist="21336" dir="5400000">
                  <a:srgbClr val="000000"/>
                </a:outerShdw>
              </a:effectLst>
            </a:endParaRPr>
          </a:p>
          <a:p>
            <a:pPr lvl="0" marL="248920" indent="-248920" defTabSz="327152">
              <a:spcBef>
                <a:spcPts val="20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016">
                <a:solidFill>
                  <a:srgbClr val="FFFFFF"/>
                </a:solidFill>
                <a:effectLst>
                  <a:outerShdw sx="100000" sy="100000" kx="0" ky="0" algn="b" rotWithShape="0" blurRad="28448" dist="21336" dir="5400000">
                    <a:srgbClr val="000000"/>
                  </a:outerShdw>
                </a:effectLst>
              </a:rPr>
              <a:t>To access data members and methods of a Stack object do</a:t>
            </a:r>
            <a:endParaRPr sz="2016">
              <a:solidFill>
                <a:srgbClr val="FFFFFF"/>
              </a:solidFill>
              <a:effectLst>
                <a:outerShdw sx="100000" sy="100000" kx="0" ky="0" algn="b" rotWithShape="0" blurRad="28448" dist="21336" dir="5400000">
                  <a:srgbClr val="000000"/>
                </a:outerShdw>
              </a:effectLst>
            </a:endParaRPr>
          </a:p>
          <a:p>
            <a:pPr lvl="1" marL="497840" indent="-248920" defTabSz="327152">
              <a:spcBef>
                <a:spcPts val="20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016">
                <a:solidFill>
                  <a:srgbClr val="1497FC"/>
                </a:solidFill>
                <a:effectLst>
                  <a:outerShdw sx="100000" sy="100000" kx="0" ky="0" algn="b" rotWithShape="0" blurRad="28448" dist="21336" dir="5400000">
                    <a:srgbClr val="000000"/>
                  </a:outerShdw>
                </a:effectLst>
                <a:latin typeface="Monaco"/>
                <a:ea typeface="Monaco"/>
                <a:cs typeface="Monaco"/>
                <a:sym typeface="Monaco"/>
              </a:rPr>
              <a:t>obj.method()</a:t>
            </a:r>
            <a:endParaRPr sz="2016">
              <a:solidFill>
                <a:srgbClr val="1497FC"/>
              </a:solidFill>
              <a:effectLst>
                <a:outerShdw sx="100000" sy="100000" kx="0" ky="0" algn="b" rotWithShape="0" blurRad="28448" dist="21336" dir="5400000">
                  <a:srgbClr val="000000"/>
                </a:outerShdw>
              </a:effectLst>
              <a:latin typeface="Monaco"/>
              <a:ea typeface="Monaco"/>
              <a:cs typeface="Monaco"/>
              <a:sym typeface="Monaco"/>
            </a:endParaRPr>
          </a:p>
          <a:p>
            <a:pPr lvl="0" marL="248920" indent="-248920" defTabSz="327152">
              <a:spcBef>
                <a:spcPts val="20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016">
                <a:solidFill>
                  <a:srgbClr val="FFFFFF"/>
                </a:solidFill>
                <a:effectLst>
                  <a:outerShdw sx="100000" sy="100000" kx="0" ky="0" algn="b" rotWithShape="0" blurRad="28448" dist="21336" dir="5400000">
                    <a:srgbClr val="000000"/>
                  </a:outerShdw>
                </a:effectLst>
              </a:rPr>
              <a:t>To access data members and methods through a pointer to an object you could do</a:t>
            </a:r>
            <a:endParaRPr sz="2016">
              <a:solidFill>
                <a:srgbClr val="FFFFFF"/>
              </a:solidFill>
              <a:effectLst>
                <a:outerShdw sx="100000" sy="100000" kx="0" ky="0" algn="b" rotWithShape="0" blurRad="28448" dist="21336" dir="5400000">
                  <a:srgbClr val="000000"/>
                </a:outerShdw>
              </a:effectLst>
            </a:endParaRPr>
          </a:p>
          <a:p>
            <a:pPr lvl="1" marL="497840" indent="-248920" defTabSz="327152">
              <a:spcBef>
                <a:spcPts val="20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016">
                <a:solidFill>
                  <a:srgbClr val="1497FC"/>
                </a:solidFill>
                <a:effectLst>
                  <a:outerShdw sx="100000" sy="100000" kx="0" ky="0" algn="b" rotWithShape="0" blurRad="28448" dist="21336" dir="5400000">
                    <a:srgbClr val="000000"/>
                  </a:outerShdw>
                </a:effectLst>
                <a:latin typeface="Monaco"/>
                <a:ea typeface="Monaco"/>
                <a:cs typeface="Monaco"/>
                <a:sym typeface="Monaco"/>
              </a:rPr>
              <a:t>(*obj).method() // UGLY!</a:t>
            </a:r>
            <a:endParaRPr sz="2016">
              <a:solidFill>
                <a:srgbClr val="1497FC"/>
              </a:solidFill>
              <a:effectLst>
                <a:outerShdw sx="100000" sy="100000" kx="0" ky="0" algn="b" rotWithShape="0" blurRad="28448" dist="21336" dir="5400000">
                  <a:srgbClr val="000000"/>
                </a:outerShdw>
              </a:effectLst>
              <a:latin typeface="Monaco"/>
              <a:ea typeface="Monaco"/>
              <a:cs typeface="Monaco"/>
              <a:sym typeface="Monaco"/>
            </a:endParaRPr>
          </a:p>
          <a:p>
            <a:pPr lvl="1" marL="497840" indent="-248920" defTabSz="327152">
              <a:spcBef>
                <a:spcPts val="20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016">
                <a:solidFill>
                  <a:srgbClr val="1497FC"/>
                </a:solidFill>
                <a:effectLst>
                  <a:outerShdw sx="100000" sy="100000" kx="0" ky="0" algn="b" rotWithShape="0" blurRad="28448" dist="21336" dir="5400000">
                    <a:srgbClr val="000000"/>
                  </a:outerShdw>
                </a:effectLst>
                <a:latin typeface="Monaco"/>
                <a:ea typeface="Monaco"/>
                <a:cs typeface="Monaco"/>
                <a:sym typeface="Monaco"/>
              </a:rPr>
              <a:t>obj-&gt;method() // NICER!</a:t>
            </a:r>
          </a:p>
        </p:txBody>
      </p:sp>
    </p:spTree>
  </p:cSld>
  <p:clrMapOvr>
    <a:masterClrMapping/>
  </p:clrMapOvr>
  <p:transition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7" name="Group 137"/>
          <p:cNvGrpSpPr/>
          <p:nvPr/>
        </p:nvGrpSpPr>
        <p:grpSpPr>
          <a:xfrm>
            <a:off x="103197" y="348998"/>
            <a:ext cx="9329906" cy="8813049"/>
            <a:chOff x="-190500" y="-245546"/>
            <a:chExt cx="9329904" cy="8813048"/>
          </a:xfrm>
        </p:grpSpPr>
        <p:pic>
          <p:nvPicPr>
            <p:cNvPr id="136" name="Screen Shot 2015-09-27 at 11.55.18 AM.png"/>
            <p:cNvPicPr/>
            <p:nvPr/>
          </p:nvPicPr>
          <p:blipFill>
            <a:blip r:embed="rId2">
              <a:extLst/>
            </a:blip>
            <a:srcRect l="0" t="0" r="0" b="0"/>
            <a:stretch>
              <a:fillRect/>
            </a:stretch>
          </p:blipFill>
          <p:spPr>
            <a:xfrm>
              <a:off x="0" y="0"/>
              <a:ext cx="8948905" cy="8296555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35" name="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190500" y="-245547"/>
              <a:ext cx="9329905" cy="8813049"/>
            </a:xfrm>
            <a:prstGeom prst="rect">
              <a:avLst/>
            </a:prstGeom>
            <a:effectLst/>
          </p:spPr>
        </p:pic>
      </p:grpSp>
      <p:grpSp>
        <p:nvGrpSpPr>
          <p:cNvPr id="140" name="Group 140"/>
          <p:cNvGrpSpPr/>
          <p:nvPr/>
        </p:nvGrpSpPr>
        <p:grpSpPr>
          <a:xfrm>
            <a:off x="7401814" y="284945"/>
            <a:ext cx="5526791" cy="3887704"/>
            <a:chOff x="-209928" y="-190500"/>
            <a:chExt cx="5526790" cy="3887702"/>
          </a:xfrm>
        </p:grpSpPr>
        <p:pic>
          <p:nvPicPr>
            <p:cNvPr id="139" name="Screen Shot 2015-09-27 at 11.59.47 AM.png"/>
            <p:cNvPicPr/>
            <p:nvPr/>
          </p:nvPicPr>
          <p:blipFill>
            <a:blip r:embed="rId4">
              <a:extLst/>
            </a:blip>
            <a:srcRect l="0" t="0" r="0" b="0"/>
            <a:stretch>
              <a:fillRect/>
            </a:stretch>
          </p:blipFill>
          <p:spPr>
            <a:xfrm>
              <a:off x="0" y="0"/>
              <a:ext cx="5106933" cy="3481303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38" name=""/>
            <p:cNvPicPr/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-209929" y="-190500"/>
              <a:ext cx="5526791" cy="3887703"/>
            </a:xfrm>
            <a:prstGeom prst="rect">
              <a:avLst/>
            </a:prstGeom>
            <a:effectLst/>
          </p:spPr>
        </p:pic>
      </p:grpSp>
      <p:grpSp>
        <p:nvGrpSpPr>
          <p:cNvPr id="143" name="Group 143"/>
          <p:cNvGrpSpPr/>
          <p:nvPr/>
        </p:nvGrpSpPr>
        <p:grpSpPr>
          <a:xfrm>
            <a:off x="7557235" y="4584001"/>
            <a:ext cx="5526790" cy="3566768"/>
            <a:chOff x="-190500" y="-226946"/>
            <a:chExt cx="5526789" cy="3566767"/>
          </a:xfrm>
        </p:grpSpPr>
        <p:pic>
          <p:nvPicPr>
            <p:cNvPr id="142" name="Screen Shot 2015-09-27 at 11.59.29 AM.png"/>
            <p:cNvPicPr/>
            <p:nvPr/>
          </p:nvPicPr>
          <p:blipFill>
            <a:blip r:embed="rId6">
              <a:extLst/>
            </a:blip>
            <a:srcRect l="0" t="0" r="0" b="0"/>
            <a:stretch>
              <a:fillRect/>
            </a:stretch>
          </p:blipFill>
          <p:spPr>
            <a:xfrm>
              <a:off x="0" y="0"/>
              <a:ext cx="5145790" cy="3087475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41" name=""/>
            <p:cNvPicPr/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-190500" y="-226947"/>
              <a:ext cx="5526790" cy="3566768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2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Inheritance and Object Allocation</a:t>
            </a:r>
          </a:p>
        </p:txBody>
      </p:sp>
      <p:sp>
        <p:nvSpPr>
          <p:cNvPr id="146" name="Shape 146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If you are using inheritance be aware of constructor and destructor call order</a:t>
            </a:r>
            <a:endParaRPr sz="3600">
              <a:solidFill>
                <a:srgbClr val="FFFFFF"/>
              </a:solidFill>
              <a:effectLst>
                <a:outerShdw sx="100000" sy="100000" kx="0" ky="0" algn="b" rotWithShape="0" blurRad="50800" dist="38100" dir="5400000">
                  <a:srgbClr val="000000"/>
                </a:outerShdw>
              </a:effectLst>
            </a:endParaRPr>
          </a:p>
          <a:p>
            <a:pPr lvl="0"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The topmost constructor in the class hierarchy is called first, working its way down to the object you constructed</a:t>
            </a:r>
            <a:endParaRPr sz="3600">
              <a:solidFill>
                <a:srgbClr val="FFFFFF"/>
              </a:solidFill>
              <a:effectLst>
                <a:outerShdw sx="100000" sy="100000" kx="0" ky="0" algn="b" rotWithShape="0" blurRad="50800" dist="38100" dir="5400000">
                  <a:srgbClr val="000000"/>
                </a:outerShdw>
              </a:effectLst>
            </a:endParaRPr>
          </a:p>
          <a:p>
            <a:pPr lvl="0"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Destructors are called in reverse order (from lowest in the hierarchy, working up through the ancestors)</a:t>
            </a:r>
          </a:p>
        </p:txBody>
      </p:sp>
    </p:spTree>
  </p:cSld>
  <p:clrMapOvr>
    <a:masterClrMapping/>
  </p:clrMapOvr>
  <p:transition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" name="Group 150"/>
          <p:cNvGrpSpPr/>
          <p:nvPr/>
        </p:nvGrpSpPr>
        <p:grpSpPr>
          <a:xfrm>
            <a:off x="-20424" y="1496074"/>
            <a:ext cx="6821030" cy="6761452"/>
            <a:chOff x="-190499" y="-194011"/>
            <a:chExt cx="6821028" cy="6761450"/>
          </a:xfrm>
        </p:grpSpPr>
        <p:pic>
          <p:nvPicPr>
            <p:cNvPr id="149" name="Screen Shot 2015-09-24 at 11.46.28 PM.png"/>
            <p:cNvPicPr/>
            <p:nvPr/>
          </p:nvPicPr>
          <p:blipFill>
            <a:blip r:embed="rId2">
              <a:extLst/>
            </a:blip>
            <a:srcRect l="0" t="0" r="0" b="0"/>
            <a:stretch>
              <a:fillRect/>
            </a:stretch>
          </p:blipFill>
          <p:spPr>
            <a:xfrm>
              <a:off x="0" y="0"/>
              <a:ext cx="6440029" cy="6348029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48" name="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190501" y="-194012"/>
              <a:ext cx="6821030" cy="6761452"/>
            </a:xfrm>
            <a:prstGeom prst="rect">
              <a:avLst/>
            </a:prstGeom>
            <a:effectLst/>
          </p:spPr>
        </p:pic>
      </p:grpSp>
      <p:grpSp>
        <p:nvGrpSpPr>
          <p:cNvPr id="153" name="Group 153"/>
          <p:cNvGrpSpPr/>
          <p:nvPr/>
        </p:nvGrpSpPr>
        <p:grpSpPr>
          <a:xfrm>
            <a:off x="6256846" y="1447477"/>
            <a:ext cx="6536308" cy="6858646"/>
            <a:chOff x="-190499" y="-190499"/>
            <a:chExt cx="6536306" cy="6858644"/>
          </a:xfrm>
        </p:grpSpPr>
        <p:pic>
          <p:nvPicPr>
            <p:cNvPr id="152" name="Screen Shot 2015-09-24 at 11.47.53 PM.png"/>
            <p:cNvPicPr/>
            <p:nvPr/>
          </p:nvPicPr>
          <p:blipFill>
            <a:blip r:embed="rId4">
              <a:extLst/>
            </a:blip>
            <a:srcRect l="508" t="0" r="508" b="0"/>
            <a:stretch>
              <a:fillRect/>
            </a:stretch>
          </p:blipFill>
          <p:spPr>
            <a:xfrm>
              <a:off x="0" y="0"/>
              <a:ext cx="6155307" cy="6452245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51" name=""/>
            <p:cNvPicPr/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-190500" y="-190500"/>
              <a:ext cx="6536307" cy="6858646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" name="Group 157"/>
          <p:cNvGrpSpPr/>
          <p:nvPr/>
        </p:nvGrpSpPr>
        <p:grpSpPr>
          <a:xfrm>
            <a:off x="-51509" y="-66739"/>
            <a:ext cx="8244634" cy="5710779"/>
            <a:chOff x="-190500" y="-216746"/>
            <a:chExt cx="8244633" cy="5710778"/>
          </a:xfrm>
        </p:grpSpPr>
        <p:pic>
          <p:nvPicPr>
            <p:cNvPr id="156" name="Screen Shot 2015-09-24 at 11.48.08 PM.png"/>
            <p:cNvPicPr/>
            <p:nvPr/>
          </p:nvPicPr>
          <p:blipFill>
            <a:blip r:embed="rId2">
              <a:extLst/>
            </a:blip>
            <a:srcRect l="0" t="0" r="0" b="0"/>
            <a:stretch>
              <a:fillRect/>
            </a:stretch>
          </p:blipFill>
          <p:spPr>
            <a:xfrm>
              <a:off x="0" y="0"/>
              <a:ext cx="7863634" cy="5251885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55" name="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190500" y="-216747"/>
              <a:ext cx="8244634" cy="5710779"/>
            </a:xfrm>
            <a:prstGeom prst="rect">
              <a:avLst/>
            </a:prstGeom>
            <a:effectLst/>
          </p:spPr>
        </p:pic>
      </p:grpSp>
      <p:grpSp>
        <p:nvGrpSpPr>
          <p:cNvPr id="160" name="Group 160"/>
          <p:cNvGrpSpPr/>
          <p:nvPr/>
        </p:nvGrpSpPr>
        <p:grpSpPr>
          <a:xfrm>
            <a:off x="7177593" y="4133378"/>
            <a:ext cx="5443535" cy="5347645"/>
            <a:chOff x="-192065" y="-190500"/>
            <a:chExt cx="5443534" cy="5347643"/>
          </a:xfrm>
        </p:grpSpPr>
        <p:pic>
          <p:nvPicPr>
            <p:cNvPr id="159" name="Screen Shot 2015-09-24 at 11.45.40 PM.png"/>
            <p:cNvPicPr/>
            <p:nvPr/>
          </p:nvPicPr>
          <p:blipFill>
            <a:blip r:embed="rId4">
              <a:extLst/>
            </a:blip>
            <a:srcRect l="0" t="0" r="0" b="0"/>
            <a:stretch>
              <a:fillRect/>
            </a:stretch>
          </p:blipFill>
          <p:spPr>
            <a:xfrm>
              <a:off x="0" y="0"/>
              <a:ext cx="5059404" cy="4941244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58" name=""/>
            <p:cNvPicPr/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-192066" y="-190501"/>
              <a:ext cx="5443535" cy="5347645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2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Virtual Memory - A refresher</a:t>
            </a:r>
          </a:p>
        </p:txBody>
      </p:sp>
      <p:sp>
        <p:nvSpPr>
          <p:cNvPr id="41" name="Shape 41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 marL="244475" indent="-244475" defTabSz="321310">
              <a:spcBef>
                <a:spcPts val="19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1980">
                <a:solidFill>
                  <a:srgbClr val="FFFFFF"/>
                </a:solidFill>
                <a:effectLst>
                  <a:outerShdw sx="100000" sy="100000" kx="0" ky="0" algn="b" rotWithShape="0" blurRad="27940" dist="20955" dir="5400000">
                    <a:srgbClr val="000000"/>
                  </a:outerShdw>
                </a:effectLst>
              </a:rPr>
              <a:t>Each process has access to its own “virtual memory”, starting at address 0, mapped to physical memory by the OS</a:t>
            </a:r>
            <a:endParaRPr sz="1980">
              <a:solidFill>
                <a:srgbClr val="FFFFFF"/>
              </a:solidFill>
              <a:effectLst>
                <a:outerShdw sx="100000" sy="100000" kx="0" ky="0" algn="b" rotWithShape="0" blurRad="27940" dist="20955" dir="5400000">
                  <a:srgbClr val="000000"/>
                </a:outerShdw>
              </a:effectLst>
            </a:endParaRPr>
          </a:p>
          <a:p>
            <a:pPr lvl="0" marL="244475" indent="-244475" defTabSz="321310">
              <a:spcBef>
                <a:spcPts val="19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1980">
                <a:solidFill>
                  <a:srgbClr val="FFFFFF"/>
                </a:solidFill>
                <a:effectLst>
                  <a:outerShdw sx="100000" sy="100000" kx="0" ky="0" algn="b" rotWithShape="0" blurRad="27940" dist="20955" dir="5400000">
                    <a:srgbClr val="000000"/>
                  </a:outerShdw>
                </a:effectLst>
              </a:rPr>
              <a:t>Virtual Memory is typically organized as (this may vary slightly depending on architecture/OS):</a:t>
            </a:r>
            <a:endParaRPr sz="1980">
              <a:solidFill>
                <a:srgbClr val="FFFFFF"/>
              </a:solidFill>
              <a:effectLst>
                <a:outerShdw sx="100000" sy="100000" kx="0" ky="0" algn="b" rotWithShape="0" blurRad="27940" dist="20955" dir="5400000">
                  <a:srgbClr val="000000"/>
                </a:outerShdw>
              </a:effectLst>
            </a:endParaRPr>
          </a:p>
          <a:p>
            <a:pPr lvl="1" marL="488950" indent="-244475" defTabSz="321310">
              <a:spcBef>
                <a:spcPts val="19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1980">
                <a:solidFill>
                  <a:srgbClr val="FFFFFF"/>
                </a:solidFill>
                <a:effectLst>
                  <a:outerShdw sx="100000" sy="100000" kx="0" ky="0" algn="b" rotWithShape="0" blurRad="27940" dist="20955" dir="5400000">
                    <a:srgbClr val="000000"/>
                  </a:outerShdw>
                </a:effectLst>
              </a:rPr>
              <a:t>OS/Architecture-Dependent Region (Off-limits)</a:t>
            </a:r>
            <a:endParaRPr sz="1980">
              <a:solidFill>
                <a:srgbClr val="FFFFFF"/>
              </a:solidFill>
              <a:effectLst>
                <a:outerShdw sx="100000" sy="100000" kx="0" ky="0" algn="b" rotWithShape="0" blurRad="27940" dist="20955" dir="5400000">
                  <a:srgbClr val="000000"/>
                </a:outerShdw>
              </a:effectLst>
            </a:endParaRPr>
          </a:p>
          <a:p>
            <a:pPr lvl="1" marL="488950" indent="-244475" defTabSz="321310">
              <a:spcBef>
                <a:spcPts val="19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1980">
                <a:solidFill>
                  <a:srgbClr val="FFFFFF"/>
                </a:solidFill>
                <a:effectLst>
                  <a:outerShdw sx="100000" sy="100000" kx="0" ky="0" algn="b" rotWithShape="0" blurRad="27940" dist="20955" dir="5400000">
                    <a:srgbClr val="000000"/>
                  </a:outerShdw>
                </a:effectLst>
              </a:rPr>
              <a:t>Text (aka your compiled code)</a:t>
            </a:r>
            <a:endParaRPr sz="1980">
              <a:solidFill>
                <a:srgbClr val="FFFFFF"/>
              </a:solidFill>
              <a:effectLst>
                <a:outerShdw sx="100000" sy="100000" kx="0" ky="0" algn="b" rotWithShape="0" blurRad="27940" dist="20955" dir="5400000">
                  <a:srgbClr val="000000"/>
                </a:outerShdw>
              </a:effectLst>
            </a:endParaRPr>
          </a:p>
          <a:p>
            <a:pPr lvl="1" marL="488950" indent="-244475" defTabSz="321310">
              <a:spcBef>
                <a:spcPts val="19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1980">
                <a:solidFill>
                  <a:srgbClr val="FFFFFF"/>
                </a:solidFill>
                <a:effectLst>
                  <a:outerShdw sx="100000" sy="100000" kx="0" ky="0" algn="b" rotWithShape="0" blurRad="27940" dist="20955" dir="5400000">
                    <a:srgbClr val="000000"/>
                  </a:outerShdw>
                </a:effectLst>
              </a:rPr>
              <a:t>Data (Initialized global and static data)</a:t>
            </a:r>
            <a:endParaRPr sz="1980">
              <a:solidFill>
                <a:srgbClr val="FFFFFF"/>
              </a:solidFill>
              <a:effectLst>
                <a:outerShdw sx="100000" sy="100000" kx="0" ky="0" algn="b" rotWithShape="0" blurRad="27940" dist="20955" dir="5400000">
                  <a:srgbClr val="000000"/>
                </a:outerShdw>
              </a:effectLst>
            </a:endParaRPr>
          </a:p>
          <a:p>
            <a:pPr lvl="1" marL="488950" indent="-244475" defTabSz="321310">
              <a:spcBef>
                <a:spcPts val="19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1980">
                <a:solidFill>
                  <a:srgbClr val="FFFFFF"/>
                </a:solidFill>
                <a:effectLst>
                  <a:outerShdw sx="100000" sy="100000" kx="0" ky="0" algn="b" rotWithShape="0" blurRad="27940" dist="20955" dir="5400000">
                    <a:srgbClr val="000000"/>
                  </a:outerShdw>
                </a:effectLst>
              </a:rPr>
              <a:t>BSS (Block Started by Symbol - Uninitialized static/global data)</a:t>
            </a:r>
            <a:endParaRPr sz="1980">
              <a:solidFill>
                <a:srgbClr val="FFFFFF"/>
              </a:solidFill>
              <a:effectLst>
                <a:outerShdw sx="100000" sy="100000" kx="0" ky="0" algn="b" rotWithShape="0" blurRad="27940" dist="20955" dir="5400000">
                  <a:srgbClr val="000000"/>
                </a:outerShdw>
              </a:effectLst>
            </a:endParaRPr>
          </a:p>
          <a:p>
            <a:pPr lvl="1" marL="488950" indent="-244475" defTabSz="321310">
              <a:spcBef>
                <a:spcPts val="19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1980">
                <a:solidFill>
                  <a:srgbClr val="FFFFFF"/>
                </a:solidFill>
                <a:effectLst>
                  <a:outerShdw sx="100000" sy="100000" kx="0" ky="0" algn="b" rotWithShape="0" blurRad="27940" dist="20955" dir="5400000">
                    <a:srgbClr val="000000"/>
                  </a:outerShdw>
                </a:effectLst>
              </a:rPr>
              <a:t>Heap (or Free memory, growing up)</a:t>
            </a:r>
            <a:endParaRPr sz="1980">
              <a:solidFill>
                <a:srgbClr val="FFFFFF"/>
              </a:solidFill>
              <a:effectLst>
                <a:outerShdw sx="100000" sy="100000" kx="0" ky="0" algn="b" rotWithShape="0" blurRad="27940" dist="20955" dir="5400000">
                  <a:srgbClr val="000000"/>
                </a:outerShdw>
              </a:effectLst>
            </a:endParaRPr>
          </a:p>
          <a:p>
            <a:pPr lvl="1" marL="488950" indent="-244475" defTabSz="321310">
              <a:spcBef>
                <a:spcPts val="19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1980">
                <a:solidFill>
                  <a:srgbClr val="FFFFFF"/>
                </a:solidFill>
                <a:effectLst>
                  <a:outerShdw sx="100000" sy="100000" kx="0" ky="0" algn="b" rotWithShape="0" blurRad="27940" dist="20955" dir="5400000">
                    <a:srgbClr val="000000"/>
                  </a:outerShdw>
                </a:effectLst>
              </a:rPr>
              <a:t>Large empty space (Dynamic libraries are loaded in here)</a:t>
            </a:r>
            <a:endParaRPr sz="1980">
              <a:solidFill>
                <a:srgbClr val="FFFFFF"/>
              </a:solidFill>
              <a:effectLst>
                <a:outerShdw sx="100000" sy="100000" kx="0" ky="0" algn="b" rotWithShape="0" blurRad="27940" dist="20955" dir="5400000">
                  <a:srgbClr val="000000"/>
                </a:outerShdw>
              </a:effectLst>
            </a:endParaRPr>
          </a:p>
          <a:p>
            <a:pPr lvl="1" marL="488950" indent="-244475" defTabSz="321310">
              <a:spcBef>
                <a:spcPts val="19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1980">
                <a:solidFill>
                  <a:srgbClr val="FFFFFF"/>
                </a:solidFill>
                <a:effectLst>
                  <a:outerShdw sx="100000" sy="100000" kx="0" ky="0" algn="b" rotWithShape="0" blurRad="27940" dist="20955" dir="5400000">
                    <a:srgbClr val="000000"/>
                  </a:outerShdw>
                </a:effectLst>
              </a:rPr>
              <a:t>Stack (growing down)</a:t>
            </a:r>
            <a:endParaRPr sz="1980">
              <a:solidFill>
                <a:srgbClr val="FFFFFF"/>
              </a:solidFill>
              <a:effectLst>
                <a:outerShdw sx="100000" sy="100000" kx="0" ky="0" algn="b" rotWithShape="0" blurRad="27940" dist="20955" dir="5400000">
                  <a:srgbClr val="000000"/>
                </a:outerShdw>
              </a:effectLst>
            </a:endParaRPr>
          </a:p>
          <a:p>
            <a:pPr lvl="1" marL="488950" indent="-244475" defTabSz="321310">
              <a:spcBef>
                <a:spcPts val="19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1980">
                <a:solidFill>
                  <a:srgbClr val="FFFFFF"/>
                </a:solidFill>
                <a:effectLst>
                  <a:outerShdw sx="100000" sy="100000" kx="0" ky="0" algn="b" rotWithShape="0" blurRad="27940" dist="20955" dir="5400000">
                    <a:srgbClr val="000000"/>
                  </a:outerShdw>
                </a:effectLst>
              </a:rPr>
              <a:t>OS/Architecture-Dependent Region</a:t>
            </a:r>
          </a:p>
        </p:txBody>
      </p:sp>
    </p:spTree>
  </p:cSld>
  <p:clrMapOvr>
    <a:masterClrMapping/>
  </p:clrMapOvr>
  <p:transition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2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Naked pointers vs containers</a:t>
            </a:r>
          </a:p>
        </p:txBody>
      </p:sp>
      <p:sp>
        <p:nvSpPr>
          <p:cNvPr id="163" name="Shape 16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 marL="275590" indent="-275590" defTabSz="362204">
              <a:spcBef>
                <a:spcPts val="22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232">
                <a:solidFill>
                  <a:srgbClr val="FFFFFF"/>
                </a:solidFill>
                <a:effectLst>
                  <a:outerShdw sx="100000" sy="100000" kx="0" ky="0" algn="b" rotWithShape="0" blurRad="31496" dist="23622" dir="5400000">
                    <a:srgbClr val="000000"/>
                  </a:outerShdw>
                </a:effectLst>
              </a:rPr>
              <a:t>Until now we have talked about “naked pointers” aka “old school pointers”</a:t>
            </a:r>
            <a:endParaRPr sz="2232">
              <a:solidFill>
                <a:srgbClr val="FFFFFF"/>
              </a:solidFill>
              <a:effectLst>
                <a:outerShdw sx="100000" sy="100000" kx="0" ky="0" algn="b" rotWithShape="0" blurRad="31496" dist="23622" dir="5400000">
                  <a:srgbClr val="000000"/>
                </a:outerShdw>
              </a:effectLst>
            </a:endParaRPr>
          </a:p>
          <a:p>
            <a:pPr lvl="0" marL="275590" indent="-275590" defTabSz="362204">
              <a:spcBef>
                <a:spcPts val="22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232">
                <a:solidFill>
                  <a:srgbClr val="FFFFFF"/>
                </a:solidFill>
                <a:effectLst>
                  <a:outerShdw sx="100000" sy="100000" kx="0" ky="0" algn="b" rotWithShape="0" blurRad="31496" dist="23622" dir="5400000">
                    <a:srgbClr val="000000"/>
                  </a:outerShdw>
                </a:effectLst>
              </a:rPr>
              <a:t>IF you chose to use naked pointers and allocate space yourself, remember that it is YOUR job to clean it up (collect your own garbage!)</a:t>
            </a:r>
            <a:endParaRPr sz="2232">
              <a:solidFill>
                <a:srgbClr val="FFFFFF"/>
              </a:solidFill>
              <a:effectLst>
                <a:outerShdw sx="100000" sy="100000" kx="0" ky="0" algn="b" rotWithShape="0" blurRad="31496" dist="23622" dir="5400000">
                  <a:srgbClr val="000000"/>
                </a:outerShdw>
              </a:effectLst>
            </a:endParaRPr>
          </a:p>
          <a:p>
            <a:pPr lvl="0" marL="275590" indent="-275590" defTabSz="362204">
              <a:spcBef>
                <a:spcPts val="22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232">
                <a:solidFill>
                  <a:srgbClr val="FFFFFF"/>
                </a:solidFill>
                <a:effectLst>
                  <a:outerShdw sx="100000" sy="100000" kx="0" ky="0" algn="b" rotWithShape="0" blurRad="31496" dist="23622" dir="5400000">
                    <a:srgbClr val="000000"/>
                  </a:outerShdw>
                </a:effectLst>
              </a:rPr>
              <a:t>If you are trying to store data in memory, avoid using raw pointers / arrays. Use containers instead!</a:t>
            </a:r>
            <a:endParaRPr sz="2232">
              <a:solidFill>
                <a:srgbClr val="FFFFFF"/>
              </a:solidFill>
              <a:effectLst>
                <a:outerShdw sx="100000" sy="100000" kx="0" ky="0" algn="b" rotWithShape="0" blurRad="31496" dist="23622" dir="5400000">
                  <a:srgbClr val="000000"/>
                </a:outerShdw>
              </a:effectLst>
            </a:endParaRPr>
          </a:p>
          <a:p>
            <a:pPr lvl="1" marL="551180" indent="-275590" defTabSz="362204">
              <a:spcBef>
                <a:spcPts val="22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232">
                <a:solidFill>
                  <a:srgbClr val="FFFFFF"/>
                </a:solidFill>
                <a:effectLst>
                  <a:outerShdw sx="100000" sy="100000" kx="0" ky="0" algn="b" rotWithShape="0" blurRad="31496" dist="23622" dir="5400000">
                    <a:srgbClr val="000000"/>
                  </a:outerShdw>
                </a:effectLst>
              </a:rPr>
              <a:t>They handle memory themselves</a:t>
            </a:r>
            <a:endParaRPr sz="2232">
              <a:solidFill>
                <a:srgbClr val="FFFFFF"/>
              </a:solidFill>
              <a:effectLst>
                <a:outerShdw sx="100000" sy="100000" kx="0" ky="0" algn="b" rotWithShape="0" blurRad="31496" dist="23622" dir="5400000">
                  <a:srgbClr val="000000"/>
                </a:outerShdw>
              </a:effectLst>
            </a:endParaRPr>
          </a:p>
          <a:p>
            <a:pPr lvl="1" marL="551180" indent="-275590" defTabSz="362204">
              <a:spcBef>
                <a:spcPts val="22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232">
                <a:solidFill>
                  <a:srgbClr val="FFFFFF"/>
                </a:solidFill>
                <a:effectLst>
                  <a:outerShdw sx="100000" sy="100000" kx="0" ky="0" algn="b" rotWithShape="0" blurRad="31496" dist="23622" dir="5400000">
                    <a:srgbClr val="000000"/>
                  </a:outerShdw>
                </a:effectLst>
              </a:rPr>
              <a:t>Will grow/shrink as needed</a:t>
            </a:r>
            <a:endParaRPr sz="2232">
              <a:solidFill>
                <a:srgbClr val="FFFFFF"/>
              </a:solidFill>
              <a:effectLst>
                <a:outerShdw sx="100000" sy="100000" kx="0" ky="0" algn="b" rotWithShape="0" blurRad="31496" dist="23622" dir="5400000">
                  <a:srgbClr val="000000"/>
                </a:outerShdw>
              </a:effectLst>
            </a:endParaRPr>
          </a:p>
          <a:p>
            <a:pPr lvl="1" marL="551180" indent="-275590" defTabSz="362204">
              <a:spcBef>
                <a:spcPts val="22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232">
                <a:solidFill>
                  <a:srgbClr val="FFFFFF"/>
                </a:solidFill>
                <a:effectLst>
                  <a:outerShdw sx="100000" sy="100000" kx="0" ky="0" algn="b" rotWithShape="0" blurRad="31496" dist="23622" dir="5400000">
                    <a:srgbClr val="000000"/>
                  </a:outerShdw>
                </a:effectLst>
              </a:rPr>
              <a:t>Will get deleted for you (unless you allocated a pointer to a container, in which case you still need </a:t>
            </a:r>
            <a:r>
              <a:rPr i="1" sz="2232">
                <a:solidFill>
                  <a:srgbClr val="FFFFFF"/>
                </a:solidFill>
                <a:effectLst>
                  <a:outerShdw sx="100000" sy="100000" kx="0" ky="0" algn="b" rotWithShape="0" blurRad="31496" dist="23622" dir="5400000">
                    <a:srgbClr val="000000"/>
                  </a:outerShdw>
                </a:effectLst>
              </a:rPr>
              <a:t>delete</a:t>
            </a:r>
            <a:r>
              <a:rPr sz="2232">
                <a:solidFill>
                  <a:srgbClr val="FFFFFF"/>
                </a:solidFill>
                <a:effectLst>
                  <a:outerShdw sx="100000" sy="100000" kx="0" ky="0" algn="b" rotWithShape="0" blurRad="31496" dist="23622" dir="5400000">
                    <a:srgbClr val="000000"/>
                  </a:outerShdw>
                </a:effectLst>
              </a:rPr>
              <a:t>)</a:t>
            </a:r>
            <a:endParaRPr sz="2232">
              <a:solidFill>
                <a:srgbClr val="FFFFFF"/>
              </a:solidFill>
              <a:effectLst>
                <a:outerShdw sx="100000" sy="100000" kx="0" ky="0" algn="b" rotWithShape="0" blurRad="31496" dist="23622" dir="5400000">
                  <a:srgbClr val="000000"/>
                </a:outerShdw>
              </a:effectLst>
            </a:endParaRPr>
          </a:p>
          <a:p>
            <a:pPr lvl="1" marL="551180" indent="-275590" defTabSz="362204">
              <a:spcBef>
                <a:spcPts val="22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232">
                <a:solidFill>
                  <a:srgbClr val="FFFFFF"/>
                </a:solidFill>
                <a:effectLst>
                  <a:outerShdw sx="100000" sy="100000" kx="0" ky="0" algn="b" rotWithShape="0" blurRad="31496" dist="23622" dir="5400000">
                    <a:srgbClr val="000000"/>
                  </a:outerShdw>
                </a:effectLst>
              </a:rPr>
              <a:t>So PLEASE use things like </a:t>
            </a:r>
            <a:r>
              <a:rPr i="1" sz="2232">
                <a:solidFill>
                  <a:srgbClr val="FFFFFF"/>
                </a:solidFill>
                <a:effectLst>
                  <a:outerShdw sx="100000" sy="100000" kx="0" ky="0" algn="b" rotWithShape="0" blurRad="31496" dist="23622" dir="5400000">
                    <a:srgbClr val="000000"/>
                  </a:outerShdw>
                </a:effectLst>
              </a:rPr>
              <a:t>vector, deque, list, stack, queue, priority_queue, set, multiset, map, </a:t>
            </a:r>
            <a:r>
              <a:rPr sz="2232">
                <a:solidFill>
                  <a:srgbClr val="FFFFFF"/>
                </a:solidFill>
                <a:effectLst>
                  <a:outerShdw sx="100000" sy="100000" kx="0" ky="0" algn="b" rotWithShape="0" blurRad="31496" dist="23622" dir="5400000">
                    <a:srgbClr val="000000"/>
                  </a:outerShdw>
                </a:effectLst>
              </a:rPr>
              <a:t>or</a:t>
            </a:r>
            <a:r>
              <a:rPr i="1" sz="2232">
                <a:solidFill>
                  <a:srgbClr val="FFFFFF"/>
                </a:solidFill>
                <a:effectLst>
                  <a:outerShdw sx="100000" sy="100000" kx="0" ky="0" algn="b" rotWithShape="0" blurRad="31496" dist="23622" dir="5400000">
                    <a:srgbClr val="000000"/>
                  </a:outerShdw>
                </a:effectLst>
              </a:rPr>
              <a:t> multimap</a:t>
            </a:r>
          </a:p>
        </p:txBody>
      </p:sp>
    </p:spTree>
  </p:cSld>
  <p:clrMapOvr>
    <a:masterClrMapping/>
  </p:clrMapOvr>
  <p:transition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2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More Pointers Danger</a:t>
            </a:r>
          </a:p>
        </p:txBody>
      </p:sp>
      <p:sp>
        <p:nvSpPr>
          <p:cNvPr id="166" name="Shape 166"/>
          <p:cNvSpPr/>
          <p:nvPr>
            <p:ph type="body" idx="1"/>
          </p:nvPr>
        </p:nvSpPr>
        <p:spPr>
          <a:xfrm>
            <a:off x="787400" y="2137846"/>
            <a:ext cx="11430000" cy="6976508"/>
          </a:xfrm>
          <a:prstGeom prst="rect">
            <a:avLst/>
          </a:prstGeom>
        </p:spPr>
        <p:txBody>
          <a:bodyPr/>
          <a:lstStyle/>
          <a:p>
            <a:pPr lvl="0" marL="275590" indent="-275590" defTabSz="362204">
              <a:spcBef>
                <a:spcPts val="22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232">
                <a:solidFill>
                  <a:srgbClr val="FFFFFF"/>
                </a:solidFill>
                <a:effectLst>
                  <a:outerShdw sx="100000" sy="100000" kx="0" ky="0" algn="b" rotWithShape="0" blurRad="31496" dist="23622" dir="5400000">
                    <a:srgbClr val="000000"/>
                  </a:outerShdw>
                </a:effectLst>
              </a:rPr>
              <a:t>NEVER </a:t>
            </a:r>
            <a:r>
              <a:rPr i="1" sz="2232">
                <a:solidFill>
                  <a:srgbClr val="FFFFFF"/>
                </a:solidFill>
                <a:effectLst>
                  <a:outerShdw sx="100000" sy="100000" kx="0" ky="0" algn="b" rotWithShape="0" blurRad="31496" dist="23622" dir="5400000">
                    <a:srgbClr val="000000"/>
                  </a:outerShdw>
                </a:effectLst>
              </a:rPr>
              <a:t>delete</a:t>
            </a:r>
            <a:r>
              <a:rPr sz="2232">
                <a:solidFill>
                  <a:srgbClr val="FFFFFF"/>
                </a:solidFill>
                <a:effectLst>
                  <a:outerShdw sx="100000" sy="100000" kx="0" ky="0" algn="b" rotWithShape="0" blurRad="31496" dist="23622" dir="5400000">
                    <a:srgbClr val="000000"/>
                  </a:outerShdw>
                </a:effectLst>
              </a:rPr>
              <a:t> a stack variable / object / array</a:t>
            </a:r>
            <a:endParaRPr sz="2232">
              <a:solidFill>
                <a:srgbClr val="FFFFFF"/>
              </a:solidFill>
              <a:effectLst>
                <a:outerShdw sx="100000" sy="100000" kx="0" ky="0" algn="b" rotWithShape="0" blurRad="31496" dist="23622" dir="5400000">
                  <a:srgbClr val="000000"/>
                </a:outerShdw>
              </a:effectLst>
            </a:endParaRPr>
          </a:p>
          <a:p>
            <a:pPr lvl="0" marL="275590" indent="-275590" defTabSz="362204">
              <a:spcBef>
                <a:spcPts val="22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232">
                <a:solidFill>
                  <a:srgbClr val="FFFFFF"/>
                </a:solidFill>
                <a:effectLst>
                  <a:outerShdw sx="100000" sy="100000" kx="0" ky="0" algn="b" rotWithShape="0" blurRad="31496" dist="23622" dir="5400000">
                    <a:srgbClr val="000000"/>
                  </a:outerShdw>
                </a:effectLst>
              </a:rPr>
              <a:t>NEVER </a:t>
            </a:r>
            <a:r>
              <a:rPr i="1" sz="2232">
                <a:solidFill>
                  <a:srgbClr val="FFFFFF"/>
                </a:solidFill>
                <a:effectLst>
                  <a:outerShdw sx="100000" sy="100000" kx="0" ky="0" algn="b" rotWithShape="0" blurRad="31496" dist="23622" dir="5400000">
                    <a:srgbClr val="000000"/>
                  </a:outerShdw>
                </a:effectLst>
              </a:rPr>
              <a:t>delete</a:t>
            </a:r>
            <a:r>
              <a:rPr sz="2232">
                <a:solidFill>
                  <a:srgbClr val="FFFFFF"/>
                </a:solidFill>
                <a:effectLst>
                  <a:outerShdw sx="100000" sy="100000" kx="0" ky="0" algn="b" rotWithShape="0" blurRad="31496" dist="23622" dir="5400000">
                    <a:srgbClr val="000000"/>
                  </a:outerShdw>
                </a:effectLst>
              </a:rPr>
              <a:t> something that is not a pointer</a:t>
            </a:r>
            <a:endParaRPr sz="2232">
              <a:solidFill>
                <a:srgbClr val="FFFFFF"/>
              </a:solidFill>
              <a:effectLst>
                <a:outerShdw sx="100000" sy="100000" kx="0" ky="0" algn="b" rotWithShape="0" blurRad="31496" dist="23622" dir="5400000">
                  <a:srgbClr val="000000"/>
                </a:outerShdw>
              </a:effectLst>
            </a:endParaRPr>
          </a:p>
          <a:p>
            <a:pPr lvl="0" marL="275590" indent="-275590" defTabSz="362204">
              <a:spcBef>
                <a:spcPts val="22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232">
                <a:solidFill>
                  <a:srgbClr val="FFFFFF"/>
                </a:solidFill>
                <a:effectLst>
                  <a:outerShdw sx="100000" sy="100000" kx="0" ky="0" algn="b" rotWithShape="0" blurRad="31496" dist="23622" dir="5400000">
                    <a:srgbClr val="000000"/>
                  </a:outerShdw>
                </a:effectLst>
              </a:rPr>
              <a:t>NEVER assume pointers are initialized for you</a:t>
            </a:r>
            <a:endParaRPr sz="2232">
              <a:solidFill>
                <a:srgbClr val="FFFFFF"/>
              </a:solidFill>
              <a:effectLst>
                <a:outerShdw sx="100000" sy="100000" kx="0" ky="0" algn="b" rotWithShape="0" blurRad="31496" dist="23622" dir="5400000">
                  <a:srgbClr val="000000"/>
                </a:outerShdw>
              </a:effectLst>
            </a:endParaRPr>
          </a:p>
          <a:p>
            <a:pPr lvl="0" marL="275590" indent="-275590" defTabSz="362204">
              <a:spcBef>
                <a:spcPts val="22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232">
                <a:solidFill>
                  <a:srgbClr val="FFFFFF"/>
                </a:solidFill>
                <a:effectLst>
                  <a:outerShdw sx="100000" sy="100000" kx="0" ky="0" algn="b" rotWithShape="0" blurRad="31496" dist="23622" dir="5400000">
                    <a:srgbClr val="000000"/>
                  </a:outerShdw>
                </a:effectLst>
              </a:rPr>
              <a:t>If you own a pointer, </a:t>
            </a:r>
            <a:r>
              <a:rPr i="1" sz="2232">
                <a:solidFill>
                  <a:srgbClr val="FFFFFF"/>
                </a:solidFill>
                <a:effectLst>
                  <a:outerShdw sx="100000" sy="100000" kx="0" ky="0" algn="b" rotWithShape="0" blurRad="31496" dist="23622" dir="5400000">
                    <a:srgbClr val="000000"/>
                  </a:outerShdw>
                </a:effectLst>
              </a:rPr>
              <a:t>delete</a:t>
            </a:r>
            <a:r>
              <a:rPr sz="2232">
                <a:solidFill>
                  <a:srgbClr val="FFFFFF"/>
                </a:solidFill>
                <a:effectLst>
                  <a:outerShdw sx="100000" sy="100000" kx="0" ky="0" algn="b" rotWithShape="0" blurRad="31496" dist="23622" dir="5400000">
                    <a:srgbClr val="000000"/>
                  </a:outerShdw>
                </a:effectLst>
              </a:rPr>
              <a:t> it when done with it! This includes pointers you did not allocate but were created for you by other functions</a:t>
            </a:r>
            <a:endParaRPr sz="2232">
              <a:solidFill>
                <a:srgbClr val="FFFFFF"/>
              </a:solidFill>
              <a:effectLst>
                <a:outerShdw sx="100000" sy="100000" kx="0" ky="0" algn="b" rotWithShape="0" blurRad="31496" dist="23622" dir="5400000">
                  <a:srgbClr val="000000"/>
                </a:outerShdw>
              </a:effectLst>
            </a:endParaRPr>
          </a:p>
          <a:p>
            <a:pPr lvl="0" marL="275590" indent="-275590" defTabSz="362204">
              <a:spcBef>
                <a:spcPts val="22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232">
                <a:solidFill>
                  <a:srgbClr val="FFFFFF"/>
                </a:solidFill>
                <a:effectLst>
                  <a:outerShdw sx="100000" sy="100000" kx="0" ky="0" algn="b" rotWithShape="0" blurRad="31496" dist="23622" dir="5400000">
                    <a:srgbClr val="000000"/>
                  </a:outerShdw>
                </a:effectLst>
              </a:rPr>
              <a:t>Watch out for pointer arithmetic errors!</a:t>
            </a:r>
            <a:endParaRPr sz="2232">
              <a:solidFill>
                <a:srgbClr val="FFFFFF"/>
              </a:solidFill>
              <a:effectLst>
                <a:outerShdw sx="100000" sy="100000" kx="0" ky="0" algn="b" rotWithShape="0" blurRad="31496" dist="23622" dir="5400000">
                  <a:srgbClr val="000000"/>
                </a:outerShdw>
              </a:effectLst>
            </a:endParaRPr>
          </a:p>
          <a:p>
            <a:pPr lvl="0" marL="275590" indent="-275590" defTabSz="362204">
              <a:spcBef>
                <a:spcPts val="22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232">
                <a:solidFill>
                  <a:srgbClr val="FFFFFF"/>
                </a:solidFill>
                <a:effectLst>
                  <a:outerShdw sx="100000" sy="100000" kx="0" ky="0" algn="b" rotWithShape="0" blurRad="31496" dist="23622" dir="5400000">
                    <a:srgbClr val="000000"/>
                  </a:outerShdw>
                </a:effectLst>
              </a:rPr>
              <a:t>If you pass a pointer to a function, by default you are sending a copy of that pointer</a:t>
            </a:r>
            <a:endParaRPr sz="2232">
              <a:solidFill>
                <a:srgbClr val="FFFFFF"/>
              </a:solidFill>
              <a:effectLst>
                <a:outerShdw sx="100000" sy="100000" kx="0" ky="0" algn="b" rotWithShape="0" blurRad="31496" dist="23622" dir="5400000">
                  <a:srgbClr val="000000"/>
                </a:outerShdw>
              </a:effectLst>
            </a:endParaRPr>
          </a:p>
          <a:p>
            <a:pPr lvl="0" marL="275590" indent="-275590" defTabSz="362204">
              <a:spcBef>
                <a:spcPts val="22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232">
                <a:solidFill>
                  <a:srgbClr val="FFFFFF"/>
                </a:solidFill>
                <a:effectLst>
                  <a:outerShdw sx="100000" sy="100000" kx="0" ky="0" algn="b" rotWithShape="0" blurRad="31496" dist="23622" dir="5400000">
                    <a:srgbClr val="000000"/>
                  </a:outerShdw>
                </a:effectLst>
              </a:rPr>
              <a:t>If you have the choice between passing data by reference or passing a pointer to your data, send by reference!</a:t>
            </a:r>
            <a:endParaRPr sz="2232">
              <a:solidFill>
                <a:srgbClr val="FFFFFF"/>
              </a:solidFill>
              <a:effectLst>
                <a:outerShdw sx="100000" sy="100000" kx="0" ky="0" algn="b" rotWithShape="0" blurRad="31496" dist="23622" dir="5400000">
                  <a:srgbClr val="000000"/>
                </a:outerShdw>
              </a:effectLst>
            </a:endParaRPr>
          </a:p>
          <a:p>
            <a:pPr lvl="0" marL="275590" indent="-275590" defTabSz="362204">
              <a:spcBef>
                <a:spcPts val="22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232">
                <a:solidFill>
                  <a:srgbClr val="FFFFFF"/>
                </a:solidFill>
                <a:effectLst>
                  <a:outerShdw sx="100000" sy="100000" kx="0" ky="0" algn="b" rotWithShape="0" blurRad="31496" dist="23622" dir="5400000">
                    <a:srgbClr val="000000"/>
                  </a:outerShdw>
                </a:effectLst>
              </a:rPr>
              <a:t>If you make a copy of a pointer, don’t delete it twice! </a:t>
            </a:r>
            <a:r>
              <a:rPr i="1" sz="2232">
                <a:solidFill>
                  <a:srgbClr val="FFFFFF"/>
                </a:solidFill>
                <a:effectLst>
                  <a:outerShdw sx="100000" sy="100000" kx="0" ky="0" algn="b" rotWithShape="0" blurRad="31496" dist="23622" dir="5400000">
                    <a:srgbClr val="000000"/>
                  </a:outerShdw>
                </a:effectLst>
              </a:rPr>
              <a:t>delete</a:t>
            </a:r>
            <a:r>
              <a:rPr sz="2232">
                <a:solidFill>
                  <a:srgbClr val="FFFFFF"/>
                </a:solidFill>
                <a:effectLst>
                  <a:outerShdw sx="100000" sy="100000" kx="0" ky="0" algn="b" rotWithShape="0" blurRad="31496" dist="23622" dir="5400000">
                    <a:srgbClr val="000000"/>
                  </a:outerShdw>
                </a:effectLst>
              </a:rPr>
              <a:t> gets rid of the pointee, not the pointer!</a:t>
            </a:r>
            <a:endParaRPr sz="2232">
              <a:solidFill>
                <a:srgbClr val="FFFFFF"/>
              </a:solidFill>
              <a:effectLst>
                <a:outerShdw sx="100000" sy="100000" kx="0" ky="0" algn="b" rotWithShape="0" blurRad="31496" dist="23622" dir="5400000">
                  <a:srgbClr val="000000"/>
                </a:outerShdw>
              </a:effectLst>
            </a:endParaRPr>
          </a:p>
          <a:p>
            <a:pPr lvl="0" marL="275590" indent="-275590" defTabSz="362204">
              <a:spcBef>
                <a:spcPts val="22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232">
                <a:solidFill>
                  <a:srgbClr val="FFFFFF"/>
                </a:solidFill>
                <a:effectLst>
                  <a:outerShdw sx="100000" sy="100000" kx="0" ky="0" algn="b" rotWithShape="0" blurRad="31496" dist="23622" dir="5400000">
                    <a:srgbClr val="000000"/>
                  </a:outerShdw>
                </a:effectLst>
              </a:rPr>
              <a:t>If you need data in the Heap, consider using a container or make a class that will take care of the data with a proper constructor and destructor</a:t>
            </a:r>
          </a:p>
        </p:txBody>
      </p:sp>
    </p:spTree>
  </p:cSld>
  <p:clrMapOvr>
    <a:masterClrMapping/>
  </p:clrMapOvr>
  <p:transition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0" name="Group 170"/>
          <p:cNvGrpSpPr/>
          <p:nvPr/>
        </p:nvGrpSpPr>
        <p:grpSpPr>
          <a:xfrm>
            <a:off x="6458560" y="2768600"/>
            <a:ext cx="6513879" cy="5715000"/>
            <a:chOff x="-190500" y="-190500"/>
            <a:chExt cx="6513878" cy="5714999"/>
          </a:xfrm>
        </p:grpSpPr>
        <p:pic>
          <p:nvPicPr>
            <p:cNvPr id="169" name="Screen Shot 2015-09-25 at 6.08.24 PM.png"/>
            <p:cNvPicPr/>
            <p:nvPr/>
          </p:nvPicPr>
          <p:blipFill>
            <a:blip r:embed="rId2">
              <a:extLst/>
            </a:blip>
            <a:srcRect l="0" t="1548" r="0" b="1548"/>
            <a:stretch>
              <a:fillRect/>
            </a:stretch>
          </p:blipFill>
          <p:spPr>
            <a:xfrm>
              <a:off x="0" y="0"/>
              <a:ext cx="6132878" cy="5308600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68" name="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190501" y="-190500"/>
              <a:ext cx="6513879" cy="5715000"/>
            </a:xfrm>
            <a:prstGeom prst="rect">
              <a:avLst/>
            </a:prstGeom>
            <a:effectLst/>
          </p:spPr>
        </p:pic>
      </p:grpSp>
      <p:sp>
        <p:nvSpPr>
          <p:cNvPr id="171" name="Shape 17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2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Quiz! Find the bugs!</a:t>
            </a:r>
          </a:p>
        </p:txBody>
      </p:sp>
      <p:sp>
        <p:nvSpPr>
          <p:cNvPr id="172" name="Shape 172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 marL="235584" indent="-235584" defTabSz="309625">
              <a:spcBef>
                <a:spcPts val="1900"/>
              </a:spcBef>
              <a:buBlip>
                <a:blip r:embed="rId4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1907">
                <a:solidFill>
                  <a:srgbClr val="FFFFFF"/>
                </a:solidFill>
                <a:effectLst>
                  <a:outerShdw sx="100000" sy="100000" kx="0" ky="0" algn="b" rotWithShape="0" blurRad="26923" dist="20192" dir="5400000">
                    <a:srgbClr val="000000"/>
                  </a:outerShdw>
                </a:effectLst>
              </a:rPr>
              <a:t>arr is a copy of the pointer ptr, so changes to arr don’t affect ptr</a:t>
            </a:r>
            <a:endParaRPr sz="1907">
              <a:solidFill>
                <a:srgbClr val="FFFFFF"/>
              </a:solidFill>
              <a:effectLst>
                <a:outerShdw sx="100000" sy="100000" kx="0" ky="0" algn="b" rotWithShape="0" blurRad="26923" dist="20192" dir="5400000">
                  <a:srgbClr val="000000"/>
                </a:outerShdw>
              </a:effectLst>
            </a:endParaRPr>
          </a:p>
          <a:p>
            <a:pPr lvl="0" marL="235584" indent="-235584" defTabSz="309625">
              <a:spcBef>
                <a:spcPts val="1900"/>
              </a:spcBef>
              <a:buBlip>
                <a:blip r:embed="rId4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1907">
                <a:solidFill>
                  <a:srgbClr val="FFFFFF"/>
                </a:solidFill>
                <a:effectLst>
                  <a:outerShdw sx="100000" sy="100000" kx="0" ky="0" algn="b" rotWithShape="0" blurRad="26923" dist="20192" dir="5400000">
                    <a:srgbClr val="000000"/>
                  </a:outerShdw>
                </a:effectLst>
              </a:rPr>
              <a:t>Adding one to a pointer will place your pointer 1B into the first number, rather than going to the next number in the array</a:t>
            </a:r>
            <a:endParaRPr sz="1907">
              <a:solidFill>
                <a:srgbClr val="FFFFFF"/>
              </a:solidFill>
              <a:effectLst>
                <a:outerShdw sx="100000" sy="100000" kx="0" ky="0" algn="b" rotWithShape="0" blurRad="26923" dist="20192" dir="5400000">
                  <a:srgbClr val="000000"/>
                </a:outerShdw>
              </a:effectLst>
            </a:endParaRPr>
          </a:p>
          <a:p>
            <a:pPr lvl="0" marL="235584" indent="-235584" defTabSz="309625">
              <a:spcBef>
                <a:spcPts val="1900"/>
              </a:spcBef>
              <a:buBlip>
                <a:blip r:embed="rId4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1907">
                <a:solidFill>
                  <a:srgbClr val="FFFFFF"/>
                </a:solidFill>
                <a:effectLst>
                  <a:outerShdw sx="100000" sy="100000" kx="0" ky="0" algn="b" rotWithShape="0" blurRad="26923" dist="20192" dir="5400000">
                    <a:srgbClr val="000000"/>
                  </a:outerShdw>
                </a:effectLst>
              </a:rPr>
              <a:t>There’s a memory leak caused by the allocation of ptr followed by the overwriting of the pointer with the data array</a:t>
            </a:r>
            <a:endParaRPr sz="1907">
              <a:solidFill>
                <a:srgbClr val="FFFFFF"/>
              </a:solidFill>
              <a:effectLst>
                <a:outerShdw sx="100000" sy="100000" kx="0" ky="0" algn="b" rotWithShape="0" blurRad="26923" dist="20192" dir="5400000">
                  <a:srgbClr val="000000"/>
                </a:outerShdw>
              </a:effectLst>
            </a:endParaRPr>
          </a:p>
          <a:p>
            <a:pPr lvl="0" marL="235584" indent="-235584" defTabSz="309625">
              <a:spcBef>
                <a:spcPts val="1900"/>
              </a:spcBef>
              <a:buBlip>
                <a:blip r:embed="rId4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1907">
                <a:solidFill>
                  <a:srgbClr val="FFFFFF"/>
                </a:solidFill>
                <a:effectLst>
                  <a:outerShdw sx="100000" sy="100000" kx="0" ky="0" algn="b" rotWithShape="0" blurRad="26923" dist="20192" dir="5400000">
                    <a:srgbClr val="000000"/>
                  </a:outerShdw>
                </a:effectLst>
              </a:rPr>
              <a:t>The delete is wrong!</a:t>
            </a:r>
            <a:endParaRPr sz="1907">
              <a:solidFill>
                <a:srgbClr val="FFFFFF"/>
              </a:solidFill>
              <a:effectLst>
                <a:outerShdw sx="100000" sy="100000" kx="0" ky="0" algn="b" rotWithShape="0" blurRad="26923" dist="20192" dir="5400000">
                  <a:srgbClr val="000000"/>
                </a:outerShdw>
              </a:effectLst>
            </a:endParaRPr>
          </a:p>
          <a:p>
            <a:pPr lvl="1" marL="471169" indent="-235584" defTabSz="309625">
              <a:spcBef>
                <a:spcPts val="1900"/>
              </a:spcBef>
              <a:buBlip>
                <a:blip r:embed="rId4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1907">
                <a:solidFill>
                  <a:srgbClr val="FFFFFF"/>
                </a:solidFill>
                <a:effectLst>
                  <a:outerShdw sx="100000" sy="100000" kx="0" ky="0" algn="b" rotWithShape="0" blurRad="26923" dist="20192" dir="5400000">
                    <a:srgbClr val="000000"/>
                  </a:outerShdw>
                </a:effectLst>
              </a:rPr>
              <a:t>It has nothing to do with delete []</a:t>
            </a:r>
            <a:endParaRPr sz="1907">
              <a:solidFill>
                <a:srgbClr val="FFFFFF"/>
              </a:solidFill>
              <a:effectLst>
                <a:outerShdw sx="100000" sy="100000" kx="0" ky="0" algn="b" rotWithShape="0" blurRad="26923" dist="20192" dir="5400000">
                  <a:srgbClr val="000000"/>
                </a:outerShdw>
              </a:effectLst>
            </a:endParaRPr>
          </a:p>
          <a:p>
            <a:pPr lvl="1" marL="471169" indent="-235584" defTabSz="309625">
              <a:spcBef>
                <a:spcPts val="1900"/>
              </a:spcBef>
              <a:buBlip>
                <a:blip r:embed="rId4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1907">
                <a:solidFill>
                  <a:srgbClr val="FFFFFF"/>
                </a:solidFill>
                <a:effectLst>
                  <a:outerShdw sx="100000" sy="100000" kx="0" ky="0" algn="b" rotWithShape="0" blurRad="26923" dist="20192" dir="5400000">
                    <a:srgbClr val="000000"/>
                  </a:outerShdw>
                </a:effectLst>
              </a:rPr>
              <a:t>Since you overwrote ptr with data, now ptr refers to a stack array so DON’T DELETE IT!</a:t>
            </a:r>
            <a:endParaRPr sz="1907">
              <a:solidFill>
                <a:srgbClr val="FFFFFF"/>
              </a:solidFill>
              <a:effectLst>
                <a:outerShdw sx="100000" sy="100000" kx="0" ky="0" algn="b" rotWithShape="0" blurRad="26923" dist="20192" dir="5400000">
                  <a:srgbClr val="000000"/>
                </a:outerShdw>
              </a:effectLst>
            </a:endParaRPr>
          </a:p>
          <a:p>
            <a:pPr lvl="0" marL="235584" indent="-235584" defTabSz="309625">
              <a:spcBef>
                <a:spcPts val="1900"/>
              </a:spcBef>
              <a:buBlip>
                <a:blip r:embed="rId4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1907">
                <a:solidFill>
                  <a:srgbClr val="FFFFFF"/>
                </a:solidFill>
                <a:effectLst>
                  <a:outerShdw sx="100000" sy="100000" kx="0" ky="0" algn="b" rotWithShape="0" blurRad="26923" dist="20192" dir="5400000">
                    <a:srgbClr val="000000"/>
                  </a:outerShdw>
                </a:effectLst>
              </a:rPr>
              <a:t>We need a return statement in main!</a:t>
            </a:r>
          </a:p>
        </p:txBody>
      </p:sp>
    </p:spTree>
  </p:cSld>
  <p:clrMapOvr>
    <a:masterClrMapping/>
  </p:clrMapOvr>
  <p:transition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ntr" presetSubtype="0" presetID="1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presetSubtype="0" presetID="1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nodeType="clickEffect" presetClass="entr" presetSubtype="0" presetID="1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nodeType="clickEffect" presetClass="entr" presetSubtype="0" presetID="1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nodeType="clickEffect" presetClass="entr" presetSubtype="0" presetID="1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nodeType="clickEffect" presetClass="entr" presetSubtype="0" presetID="1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nodeType="clickEffect" presetClass="entr" presetSubtype="0" presetID="1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1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nodeType="clickEffect" presetClass="entr" presetSubtype="0" presetID="1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17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172" grpId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2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A peek into the “future”</a:t>
            </a:r>
          </a:p>
        </p:txBody>
      </p:sp>
      <p:sp>
        <p:nvSpPr>
          <p:cNvPr id="175" name="Shape 175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 marL="244475" indent="-244475" defTabSz="321310">
              <a:spcBef>
                <a:spcPts val="19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1980">
                <a:solidFill>
                  <a:srgbClr val="FFFFFF"/>
                </a:solidFill>
                <a:effectLst>
                  <a:outerShdw sx="100000" sy="100000" kx="0" ky="0" algn="b" rotWithShape="0" blurRad="27940" dist="20955" dir="5400000">
                    <a:srgbClr val="000000"/>
                  </a:outerShdw>
                </a:effectLst>
              </a:rPr>
              <a:t>To avoid many of the problems you can get from using raw pointers, C++11 introduced “smart pointers”</a:t>
            </a:r>
            <a:endParaRPr sz="1980">
              <a:solidFill>
                <a:srgbClr val="FFFFFF"/>
              </a:solidFill>
              <a:effectLst>
                <a:outerShdw sx="100000" sy="100000" kx="0" ky="0" algn="b" rotWithShape="0" blurRad="27940" dist="20955" dir="5400000">
                  <a:srgbClr val="000000"/>
                </a:outerShdw>
              </a:effectLst>
            </a:endParaRPr>
          </a:p>
          <a:p>
            <a:pPr lvl="1" marL="488950" indent="-244475" defTabSz="321310">
              <a:spcBef>
                <a:spcPts val="19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1980">
                <a:solidFill>
                  <a:srgbClr val="FFFFFF"/>
                </a:solidFill>
                <a:effectLst>
                  <a:outerShdw sx="100000" sy="100000" kx="0" ky="0" algn="b" rotWithShape="0" blurRad="27940" dist="20955" dir="5400000">
                    <a:srgbClr val="000000"/>
                  </a:outerShdw>
                </a:effectLst>
              </a:rPr>
              <a:t>unique_ptr&lt;type&gt;</a:t>
            </a:r>
            <a:endParaRPr sz="1980">
              <a:solidFill>
                <a:srgbClr val="FFFFFF"/>
              </a:solidFill>
              <a:effectLst>
                <a:outerShdw sx="100000" sy="100000" kx="0" ky="0" algn="b" rotWithShape="0" blurRad="27940" dist="20955" dir="5400000">
                  <a:srgbClr val="000000"/>
                </a:outerShdw>
              </a:effectLst>
            </a:endParaRPr>
          </a:p>
          <a:p>
            <a:pPr lvl="2" marL="733425" indent="-244475" defTabSz="321310">
              <a:spcBef>
                <a:spcPts val="19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1980">
                <a:solidFill>
                  <a:srgbClr val="FFFFFF"/>
                </a:solidFill>
                <a:effectLst>
                  <a:outerShdw sx="100000" sy="100000" kx="0" ky="0" algn="b" rotWithShape="0" blurRad="27940" dist="20955" dir="5400000">
                    <a:srgbClr val="000000"/>
                  </a:outerShdw>
                </a:effectLst>
              </a:rPr>
              <a:t>Prevents the pointer from being copied</a:t>
            </a:r>
            <a:endParaRPr sz="1980">
              <a:solidFill>
                <a:srgbClr val="FFFFFF"/>
              </a:solidFill>
              <a:effectLst>
                <a:outerShdw sx="100000" sy="100000" kx="0" ky="0" algn="b" rotWithShape="0" blurRad="27940" dist="20955" dir="5400000">
                  <a:srgbClr val="000000"/>
                </a:outerShdw>
              </a:effectLst>
            </a:endParaRPr>
          </a:p>
          <a:p>
            <a:pPr lvl="1" marL="488950" indent="-244475" defTabSz="321310">
              <a:spcBef>
                <a:spcPts val="19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1980">
                <a:solidFill>
                  <a:srgbClr val="FFFFFF"/>
                </a:solidFill>
                <a:effectLst>
                  <a:outerShdw sx="100000" sy="100000" kx="0" ky="0" algn="b" rotWithShape="0" blurRad="27940" dist="20955" dir="5400000">
                    <a:srgbClr val="000000"/>
                  </a:outerShdw>
                </a:effectLst>
              </a:rPr>
              <a:t>shared_ptr&lt;type&gt;</a:t>
            </a:r>
            <a:endParaRPr sz="1980">
              <a:solidFill>
                <a:srgbClr val="FFFFFF"/>
              </a:solidFill>
              <a:effectLst>
                <a:outerShdw sx="100000" sy="100000" kx="0" ky="0" algn="b" rotWithShape="0" blurRad="27940" dist="20955" dir="5400000">
                  <a:srgbClr val="000000"/>
                </a:outerShdw>
              </a:effectLst>
            </a:endParaRPr>
          </a:p>
          <a:p>
            <a:pPr lvl="2" marL="733425" indent="-244475" defTabSz="321310">
              <a:spcBef>
                <a:spcPts val="19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1980">
                <a:solidFill>
                  <a:srgbClr val="FFFFFF"/>
                </a:solidFill>
                <a:effectLst>
                  <a:outerShdw sx="100000" sy="100000" kx="0" ky="0" algn="b" rotWithShape="0" blurRad="27940" dist="20955" dir="5400000">
                    <a:srgbClr val="000000"/>
                  </a:outerShdw>
                </a:effectLst>
              </a:rPr>
              <a:t>Only gets deleted with ALL copies of the pointer are no longer needed/used</a:t>
            </a:r>
            <a:endParaRPr sz="1980">
              <a:solidFill>
                <a:srgbClr val="FFFFFF"/>
              </a:solidFill>
              <a:effectLst>
                <a:outerShdw sx="100000" sy="100000" kx="0" ky="0" algn="b" rotWithShape="0" blurRad="27940" dist="20955" dir="5400000">
                  <a:srgbClr val="000000"/>
                </a:outerShdw>
              </a:effectLst>
            </a:endParaRPr>
          </a:p>
          <a:p>
            <a:pPr lvl="1" marL="488950" indent="-244475" defTabSz="321310">
              <a:spcBef>
                <a:spcPts val="19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1980">
                <a:solidFill>
                  <a:srgbClr val="FFFFFF"/>
                </a:solidFill>
                <a:effectLst>
                  <a:outerShdw sx="100000" sy="100000" kx="0" ky="0" algn="b" rotWithShape="0" blurRad="27940" dist="20955" dir="5400000">
                    <a:srgbClr val="000000"/>
                  </a:outerShdw>
                </a:effectLst>
              </a:rPr>
              <a:t>weak_ptr&lt;type&gt;</a:t>
            </a:r>
            <a:endParaRPr sz="1980">
              <a:solidFill>
                <a:srgbClr val="FFFFFF"/>
              </a:solidFill>
              <a:effectLst>
                <a:outerShdw sx="100000" sy="100000" kx="0" ky="0" algn="b" rotWithShape="0" blurRad="27940" dist="20955" dir="5400000">
                  <a:srgbClr val="000000"/>
                </a:outerShdw>
              </a:effectLst>
            </a:endParaRPr>
          </a:p>
          <a:p>
            <a:pPr lvl="2" marL="733425" indent="-244475" defTabSz="321310">
              <a:spcBef>
                <a:spcPts val="19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1980">
                <a:solidFill>
                  <a:srgbClr val="FFFFFF"/>
                </a:solidFill>
                <a:effectLst>
                  <a:outerShdw sx="100000" sy="100000" kx="0" ky="0" algn="b" rotWithShape="0" blurRad="27940" dist="20955" dir="5400000">
                    <a:srgbClr val="000000"/>
                  </a:outerShdw>
                </a:effectLst>
              </a:rPr>
              <a:t>Created as a copy of a shared_ptr that won’t affect the other shared_ptr, but will get erased when the shared_ptr it came from gets deleted</a:t>
            </a:r>
            <a:endParaRPr sz="1980">
              <a:solidFill>
                <a:srgbClr val="FFFFFF"/>
              </a:solidFill>
              <a:effectLst>
                <a:outerShdw sx="100000" sy="100000" kx="0" ky="0" algn="b" rotWithShape="0" blurRad="27940" dist="20955" dir="5400000">
                  <a:srgbClr val="000000"/>
                </a:outerShdw>
              </a:effectLst>
            </a:endParaRPr>
          </a:p>
          <a:p>
            <a:pPr lvl="0" marL="244475" indent="-244475" defTabSz="321310">
              <a:spcBef>
                <a:spcPts val="19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1980">
                <a:solidFill>
                  <a:srgbClr val="FFFFFF"/>
                </a:solidFill>
                <a:effectLst>
                  <a:outerShdw sx="100000" sy="100000" kx="0" ky="0" algn="b" rotWithShape="0" blurRad="27940" dist="20955" dir="5400000">
                    <a:srgbClr val="000000"/>
                  </a:outerShdw>
                </a:effectLst>
              </a:rPr>
              <a:t>Note that C++03 has </a:t>
            </a:r>
            <a:r>
              <a:rPr i="1" sz="1980">
                <a:solidFill>
                  <a:srgbClr val="FFFFFF"/>
                </a:solidFill>
                <a:effectLst>
                  <a:outerShdw sx="100000" sy="100000" kx="0" ky="0" algn="b" rotWithShape="0" blurRad="27940" dist="20955" dir="5400000">
                    <a:srgbClr val="000000"/>
                  </a:outerShdw>
                </a:effectLst>
              </a:rPr>
              <a:t>auto_ptr</a:t>
            </a:r>
            <a:endParaRPr i="1" sz="1980">
              <a:solidFill>
                <a:srgbClr val="FFFFFF"/>
              </a:solidFill>
              <a:effectLst>
                <a:outerShdw sx="100000" sy="100000" kx="0" ky="0" algn="b" rotWithShape="0" blurRad="27940" dist="20955" dir="5400000">
                  <a:srgbClr val="000000"/>
                </a:outerShdw>
              </a:effectLst>
            </a:endParaRPr>
          </a:p>
          <a:p>
            <a:pPr lvl="1" marL="488950" indent="-244475" defTabSz="321310">
              <a:spcBef>
                <a:spcPts val="19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1980">
                <a:solidFill>
                  <a:srgbClr val="FFFFFF"/>
                </a:solidFill>
                <a:effectLst>
                  <a:outerShdw sx="100000" sy="100000" kx="0" ky="0" algn="b" rotWithShape="0" blurRad="27940" dist="20955" dir="5400000">
                    <a:srgbClr val="000000"/>
                  </a:outerShdw>
                </a:effectLst>
              </a:rPr>
              <a:t>This was removed in C++11 and in order to future-proof your code, you should avoid using it!</a:t>
            </a:r>
          </a:p>
        </p:txBody>
      </p:sp>
    </p:spTree>
  </p:cSld>
  <p:clrMapOvr>
    <a:masterClrMapping/>
  </p:clrMapOvr>
  <p:transition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/>
          <p:nvPr/>
        </p:nvSpPr>
        <p:spPr>
          <a:xfrm>
            <a:off x="1270000" y="4087751"/>
            <a:ext cx="10464800" cy="10065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6000">
                <a:effectLst>
                  <a:outerShdw sx="100000" sy="100000" kx="0" ky="0" algn="b" rotWithShape="0" blurRad="38100" dist="54428" dir="2700000">
                    <a:srgbClr val="000000">
                      <a:alpha val="48000"/>
                    </a:srgbClr>
                  </a:outerShdw>
                </a:effectLst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6000">
                <a:solidFill>
                  <a:srgbClr val="FFFFFF"/>
                </a:solidFill>
                <a:effectLst>
                  <a:outerShdw sx="100000" sy="100000" kx="0" ky="0" algn="b" rotWithShape="0" blurRad="38100" dist="54428" dir="2700000">
                    <a:srgbClr val="000000">
                      <a:alpha val="48000"/>
                    </a:srgbClr>
                  </a:outerShdw>
                </a:effectLst>
              </a:rPr>
              <a:t>Questions?</a:t>
            </a:r>
          </a:p>
        </p:txBody>
      </p:sp>
    </p:spTree>
  </p:cSld>
  <p:clrMapOvr>
    <a:masterClrMapping/>
  </p:clrMapOvr>
  <p:transition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2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The Heap</a:t>
            </a:r>
          </a:p>
        </p:txBody>
      </p:sp>
      <p:sp>
        <p:nvSpPr>
          <p:cNvPr id="44" name="Shape 44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The heap, or free store, is an area of memory that is shared throughout a process</a:t>
            </a:r>
            <a:endParaRPr sz="3600">
              <a:solidFill>
                <a:srgbClr val="FFFFFF"/>
              </a:solidFill>
              <a:effectLst>
                <a:outerShdw sx="100000" sy="100000" kx="0" ky="0" algn="b" rotWithShape="0" blurRad="50800" dist="38100" dir="5400000">
                  <a:srgbClr val="000000"/>
                </a:outerShdw>
              </a:effectLst>
            </a:endParaRPr>
          </a:p>
          <a:p>
            <a:pPr lvl="0"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Data (variables / objects) stored in it can be read as long as the address of it is known</a:t>
            </a:r>
            <a:endParaRPr sz="3600">
              <a:solidFill>
                <a:srgbClr val="FFFFFF"/>
              </a:solidFill>
              <a:effectLst>
                <a:outerShdw sx="100000" sy="100000" kx="0" ky="0" algn="b" rotWithShape="0" blurRad="50800" dist="38100" dir="5400000">
                  <a:srgbClr val="000000"/>
                </a:outerShdw>
              </a:effectLst>
            </a:endParaRPr>
          </a:p>
          <a:p>
            <a:pPr lvl="0"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Grows and shrinks by allocating / deallocating data (more on that later)</a:t>
            </a:r>
          </a:p>
        </p:txBody>
      </p:sp>
    </p:spTree>
  </p:cSld>
  <p:clrMapOvr>
    <a:masterClrMapping/>
  </p:clrMapOvr>
  <p:transition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2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The Stack</a:t>
            </a:r>
          </a:p>
        </p:txBody>
      </p:sp>
      <p:sp>
        <p:nvSpPr>
          <p:cNvPr id="47" name="Shape 4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 marL="373379" indent="-373379" defTabSz="490727">
              <a:spcBef>
                <a:spcPts val="30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3024">
                <a:solidFill>
                  <a:srgbClr val="FFFFFF"/>
                </a:solidFill>
                <a:effectLst>
                  <a:outerShdw sx="100000" sy="100000" kx="0" ky="0" algn="b" rotWithShape="0" blurRad="42672" dist="32004" dir="5400000">
                    <a:srgbClr val="000000"/>
                  </a:outerShdw>
                </a:effectLst>
              </a:rPr>
              <a:t>This is an area of memory that contains your stack frames (or Execution Block, or Activation Record)</a:t>
            </a:r>
            <a:endParaRPr sz="3024">
              <a:solidFill>
                <a:srgbClr val="FFFFFF"/>
              </a:solidFill>
              <a:effectLst>
                <a:outerShdw sx="100000" sy="100000" kx="0" ky="0" algn="b" rotWithShape="0" blurRad="42672" dist="32004" dir="5400000">
                  <a:srgbClr val="000000"/>
                </a:outerShdw>
              </a:effectLst>
            </a:endParaRPr>
          </a:p>
          <a:p>
            <a:pPr lvl="0" marL="373379" indent="-373379" defTabSz="490727">
              <a:spcBef>
                <a:spcPts val="30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3024">
                <a:solidFill>
                  <a:srgbClr val="FFFFFF"/>
                </a:solidFill>
                <a:effectLst>
                  <a:outerShdw sx="100000" sy="100000" kx="0" ky="0" algn="b" rotWithShape="0" blurRad="42672" dist="32004" dir="5400000">
                    <a:srgbClr val="000000"/>
                  </a:outerShdw>
                </a:effectLst>
              </a:rPr>
              <a:t>Each function call creates a new stack frame containing</a:t>
            </a:r>
            <a:endParaRPr sz="3024">
              <a:solidFill>
                <a:srgbClr val="FFFFFF"/>
              </a:solidFill>
              <a:effectLst>
                <a:outerShdw sx="100000" sy="100000" kx="0" ky="0" algn="b" rotWithShape="0" blurRad="42672" dist="32004" dir="5400000">
                  <a:srgbClr val="000000"/>
                </a:outerShdw>
              </a:effectLst>
            </a:endParaRPr>
          </a:p>
          <a:p>
            <a:pPr lvl="1" marL="746759" indent="-373379" defTabSz="490727">
              <a:spcBef>
                <a:spcPts val="30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3024">
                <a:solidFill>
                  <a:srgbClr val="FFFFFF"/>
                </a:solidFill>
                <a:effectLst>
                  <a:outerShdw sx="100000" sy="100000" kx="0" ky="0" algn="b" rotWithShape="0" blurRad="42672" dist="32004" dir="5400000">
                    <a:srgbClr val="000000"/>
                  </a:outerShdw>
                </a:effectLst>
              </a:rPr>
              <a:t>The parameters sent to the function</a:t>
            </a:r>
            <a:endParaRPr sz="3024">
              <a:solidFill>
                <a:srgbClr val="FFFFFF"/>
              </a:solidFill>
              <a:effectLst>
                <a:outerShdw sx="100000" sy="100000" kx="0" ky="0" algn="b" rotWithShape="0" blurRad="42672" dist="32004" dir="5400000">
                  <a:srgbClr val="000000"/>
                </a:outerShdw>
              </a:effectLst>
            </a:endParaRPr>
          </a:p>
          <a:p>
            <a:pPr lvl="1" marL="746759" indent="-373379" defTabSz="490727">
              <a:spcBef>
                <a:spcPts val="30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3024">
                <a:solidFill>
                  <a:srgbClr val="FFFFFF"/>
                </a:solidFill>
                <a:effectLst>
                  <a:outerShdw sx="100000" sy="100000" kx="0" ky="0" algn="b" rotWithShape="0" blurRad="42672" dist="32004" dir="5400000">
                    <a:srgbClr val="000000"/>
                  </a:outerShdw>
                </a:effectLst>
              </a:rPr>
              <a:t>The local variables of that function</a:t>
            </a:r>
            <a:endParaRPr sz="3024">
              <a:solidFill>
                <a:srgbClr val="FFFFFF"/>
              </a:solidFill>
              <a:effectLst>
                <a:outerShdw sx="100000" sy="100000" kx="0" ky="0" algn="b" rotWithShape="0" blurRad="42672" dist="32004" dir="5400000">
                  <a:srgbClr val="000000"/>
                </a:outerShdw>
              </a:effectLst>
            </a:endParaRPr>
          </a:p>
          <a:p>
            <a:pPr lvl="1" marL="746759" indent="-373379" defTabSz="490727">
              <a:spcBef>
                <a:spcPts val="30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3024">
                <a:solidFill>
                  <a:srgbClr val="FFFFFF"/>
                </a:solidFill>
                <a:effectLst>
                  <a:outerShdw sx="100000" sy="100000" kx="0" ky="0" algn="b" rotWithShape="0" blurRad="42672" dist="32004" dir="5400000">
                    <a:srgbClr val="000000"/>
                  </a:outerShdw>
                </a:effectLst>
              </a:rPr>
              <a:t>Control data such as a reference to the previous stack frame and the return address</a:t>
            </a:r>
            <a:endParaRPr sz="3024">
              <a:solidFill>
                <a:srgbClr val="FFFFFF"/>
              </a:solidFill>
              <a:effectLst>
                <a:outerShdw sx="100000" sy="100000" kx="0" ky="0" algn="b" rotWithShape="0" blurRad="42672" dist="32004" dir="5400000">
                  <a:srgbClr val="000000"/>
                </a:outerShdw>
              </a:effectLst>
            </a:endParaRPr>
          </a:p>
          <a:p>
            <a:pPr lvl="0" marL="373379" indent="-373379" defTabSz="490727">
              <a:spcBef>
                <a:spcPts val="30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3024">
                <a:solidFill>
                  <a:srgbClr val="FFFFFF"/>
                </a:solidFill>
                <a:effectLst>
                  <a:outerShdw sx="100000" sy="100000" kx="0" ky="0" algn="b" rotWithShape="0" blurRad="42672" dist="32004" dir="5400000">
                    <a:srgbClr val="000000"/>
                  </a:outerShdw>
                </a:effectLst>
              </a:rPr>
              <a:t>It grows with each function call, and shrinks on each return</a:t>
            </a:r>
          </a:p>
        </p:txBody>
      </p:sp>
    </p:spTree>
  </p:cSld>
  <p:clrMapOvr>
    <a:masterClrMapping/>
  </p:clrMapOvr>
  <p:transition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2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What is a pointer?</a:t>
            </a:r>
          </a:p>
        </p:txBody>
      </p:sp>
      <p:sp>
        <p:nvSpPr>
          <p:cNvPr id="50" name="Shape 50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 marL="231139" indent="-231139" defTabSz="303783">
              <a:spcBef>
                <a:spcPts val="18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1871">
                <a:solidFill>
                  <a:srgbClr val="FFFFFF"/>
                </a:solidFill>
                <a:effectLst>
                  <a:outerShdw sx="100000" sy="100000" kx="0" ky="0" algn="b" rotWithShape="0" blurRad="26416" dist="19812" dir="5400000">
                    <a:srgbClr val="000000"/>
                  </a:outerShdw>
                </a:effectLst>
              </a:rPr>
              <a:t>Simply put: It is the address of something</a:t>
            </a:r>
            <a:endParaRPr sz="1871">
              <a:solidFill>
                <a:srgbClr val="FFFFFF"/>
              </a:solidFill>
              <a:effectLst>
                <a:outerShdw sx="100000" sy="100000" kx="0" ky="0" algn="b" rotWithShape="0" blurRad="26416" dist="19812" dir="5400000">
                  <a:srgbClr val="000000"/>
                </a:outerShdw>
              </a:effectLst>
            </a:endParaRPr>
          </a:p>
          <a:p>
            <a:pPr lvl="0" marL="231139" indent="-231139" defTabSz="303783">
              <a:spcBef>
                <a:spcPts val="18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1871">
                <a:solidFill>
                  <a:srgbClr val="FFFFFF"/>
                </a:solidFill>
                <a:effectLst>
                  <a:outerShdw sx="100000" sy="100000" kx="0" ky="0" algn="b" rotWithShape="0" blurRad="26416" dist="19812" dir="5400000">
                    <a:srgbClr val="000000"/>
                  </a:outerShdw>
                </a:effectLst>
              </a:rPr>
              <a:t>Pointers are typically the size of registers in your processor (4B in 32bit processors, 8B in 64bit)</a:t>
            </a:r>
            <a:endParaRPr sz="1871">
              <a:solidFill>
                <a:srgbClr val="FFFFFF"/>
              </a:solidFill>
              <a:effectLst>
                <a:outerShdw sx="100000" sy="100000" kx="0" ky="0" algn="b" rotWithShape="0" blurRad="26416" dist="19812" dir="5400000">
                  <a:srgbClr val="000000"/>
                </a:outerShdw>
              </a:effectLst>
            </a:endParaRPr>
          </a:p>
          <a:p>
            <a:pPr lvl="0" marL="231139" indent="-231139" defTabSz="303783">
              <a:spcBef>
                <a:spcPts val="18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1871">
                <a:solidFill>
                  <a:srgbClr val="FFFFFF"/>
                </a:solidFill>
                <a:effectLst>
                  <a:outerShdw sx="100000" sy="100000" kx="0" ky="0" algn="b" rotWithShape="0" blurRad="26416" dist="19812" dir="5400000">
                    <a:srgbClr val="000000"/>
                  </a:outerShdw>
                </a:effectLst>
              </a:rPr>
              <a:t>You can have pointers to:</a:t>
            </a:r>
            <a:endParaRPr sz="1871">
              <a:solidFill>
                <a:srgbClr val="FFFFFF"/>
              </a:solidFill>
              <a:effectLst>
                <a:outerShdw sx="100000" sy="100000" kx="0" ky="0" algn="b" rotWithShape="0" blurRad="26416" dist="19812" dir="5400000">
                  <a:srgbClr val="000000"/>
                </a:outerShdw>
              </a:effectLst>
            </a:endParaRPr>
          </a:p>
          <a:p>
            <a:pPr lvl="1" marL="462279" indent="-231139" defTabSz="303783">
              <a:spcBef>
                <a:spcPts val="18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1871">
                <a:solidFill>
                  <a:srgbClr val="FFFFFF"/>
                </a:solidFill>
                <a:effectLst>
                  <a:outerShdw sx="100000" sy="100000" kx="0" ky="0" algn="b" rotWithShape="0" blurRad="26416" dist="19812" dir="5400000">
                    <a:srgbClr val="000000"/>
                  </a:outerShdw>
                </a:effectLst>
              </a:rPr>
              <a:t>Primitive type variables</a:t>
            </a:r>
            <a:endParaRPr sz="1871">
              <a:solidFill>
                <a:srgbClr val="FFFFFF"/>
              </a:solidFill>
              <a:effectLst>
                <a:outerShdw sx="100000" sy="100000" kx="0" ky="0" algn="b" rotWithShape="0" blurRad="26416" dist="19812" dir="5400000">
                  <a:srgbClr val="000000"/>
                </a:outerShdw>
              </a:effectLst>
            </a:endParaRPr>
          </a:p>
          <a:p>
            <a:pPr lvl="1" marL="462279" indent="-231139" defTabSz="303783">
              <a:spcBef>
                <a:spcPts val="18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1871">
                <a:solidFill>
                  <a:srgbClr val="FFFFFF"/>
                </a:solidFill>
                <a:effectLst>
                  <a:outerShdw sx="100000" sy="100000" kx="0" ky="0" algn="b" rotWithShape="0" blurRad="26416" dist="19812" dir="5400000">
                    <a:srgbClr val="000000"/>
                  </a:outerShdw>
                </a:effectLst>
              </a:rPr>
              <a:t>Objects</a:t>
            </a:r>
            <a:endParaRPr sz="1871">
              <a:solidFill>
                <a:srgbClr val="FFFFFF"/>
              </a:solidFill>
              <a:effectLst>
                <a:outerShdw sx="100000" sy="100000" kx="0" ky="0" algn="b" rotWithShape="0" blurRad="26416" dist="19812" dir="5400000">
                  <a:srgbClr val="000000"/>
                </a:outerShdw>
              </a:effectLst>
            </a:endParaRPr>
          </a:p>
          <a:p>
            <a:pPr lvl="1" marL="462279" indent="-231139" defTabSz="303783">
              <a:spcBef>
                <a:spcPts val="18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1871">
                <a:solidFill>
                  <a:srgbClr val="FFFFFF"/>
                </a:solidFill>
                <a:effectLst>
                  <a:outerShdw sx="100000" sy="100000" kx="0" ky="0" algn="b" rotWithShape="0" blurRad="26416" dist="19812" dir="5400000">
                    <a:srgbClr val="000000"/>
                  </a:outerShdw>
                </a:effectLst>
              </a:rPr>
              <a:t>Other pointers</a:t>
            </a:r>
            <a:endParaRPr sz="1871">
              <a:solidFill>
                <a:srgbClr val="FFFFFF"/>
              </a:solidFill>
              <a:effectLst>
                <a:outerShdw sx="100000" sy="100000" kx="0" ky="0" algn="b" rotWithShape="0" blurRad="26416" dist="19812" dir="5400000">
                  <a:srgbClr val="000000"/>
                </a:outerShdw>
              </a:effectLst>
            </a:endParaRPr>
          </a:p>
          <a:p>
            <a:pPr lvl="2" marL="693419" indent="-231139" defTabSz="303783">
              <a:spcBef>
                <a:spcPts val="18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1871">
                <a:solidFill>
                  <a:srgbClr val="FFFFFF"/>
                </a:solidFill>
                <a:effectLst>
                  <a:outerShdw sx="100000" sy="100000" kx="0" ky="0" algn="b" rotWithShape="0" blurRad="26416" dist="19812" dir="5400000">
                    <a:srgbClr val="000000"/>
                  </a:outerShdw>
                </a:effectLst>
              </a:rPr>
              <a:t>Or pointers to pointers</a:t>
            </a:r>
            <a:endParaRPr sz="1871">
              <a:solidFill>
                <a:srgbClr val="FFFFFF"/>
              </a:solidFill>
              <a:effectLst>
                <a:outerShdw sx="100000" sy="100000" kx="0" ky="0" algn="b" rotWithShape="0" blurRad="26416" dist="19812" dir="5400000">
                  <a:srgbClr val="000000"/>
                </a:outerShdw>
              </a:effectLst>
            </a:endParaRPr>
          </a:p>
          <a:p>
            <a:pPr lvl="2" marL="693419" indent="-231139" defTabSz="303783">
              <a:spcBef>
                <a:spcPts val="18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1871">
                <a:solidFill>
                  <a:srgbClr val="FFFFFF"/>
                </a:solidFill>
                <a:effectLst>
                  <a:outerShdw sx="100000" sy="100000" kx="0" ky="0" algn="b" rotWithShape="0" blurRad="26416" dist="19812" dir="5400000">
                    <a:srgbClr val="000000"/>
                  </a:outerShdw>
                </a:effectLst>
              </a:rPr>
              <a:t>Or pointers to pointers to pointers</a:t>
            </a:r>
            <a:endParaRPr sz="1871">
              <a:solidFill>
                <a:srgbClr val="FFFFFF"/>
              </a:solidFill>
              <a:effectLst>
                <a:outerShdw sx="100000" sy="100000" kx="0" ky="0" algn="b" rotWithShape="0" blurRad="26416" dist="19812" dir="5400000">
                  <a:srgbClr val="000000"/>
                </a:outerShdw>
              </a:effectLst>
            </a:endParaRPr>
          </a:p>
          <a:p>
            <a:pPr lvl="2" marL="693419" indent="-231139" defTabSz="303783">
              <a:spcBef>
                <a:spcPts val="18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1871">
                <a:solidFill>
                  <a:srgbClr val="FFFFFF"/>
                </a:solidFill>
                <a:effectLst>
                  <a:outerShdw sx="100000" sy="100000" kx="0" ky="0" algn="b" rotWithShape="0" blurRad="26416" dist="19812" dir="5400000">
                    <a:srgbClr val="000000"/>
                  </a:outerShdw>
                </a:effectLst>
              </a:rPr>
              <a:t>etc…</a:t>
            </a:r>
            <a:endParaRPr sz="1871">
              <a:solidFill>
                <a:srgbClr val="FFFFFF"/>
              </a:solidFill>
              <a:effectLst>
                <a:outerShdw sx="100000" sy="100000" kx="0" ky="0" algn="b" rotWithShape="0" blurRad="26416" dist="19812" dir="5400000">
                  <a:srgbClr val="000000"/>
                </a:outerShdw>
              </a:effectLst>
            </a:endParaRPr>
          </a:p>
          <a:p>
            <a:pPr lvl="1" marL="462279" indent="-231139" defTabSz="303783">
              <a:spcBef>
                <a:spcPts val="18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1871">
                <a:solidFill>
                  <a:srgbClr val="FFFFFF"/>
                </a:solidFill>
                <a:effectLst>
                  <a:outerShdw sx="100000" sy="100000" kx="0" ky="0" algn="b" rotWithShape="0" blurRad="26416" dist="19812" dir="5400000">
                    <a:srgbClr val="000000"/>
                  </a:outerShdw>
                </a:effectLst>
              </a:rPr>
              <a:t>Functions</a:t>
            </a:r>
            <a:endParaRPr sz="1871">
              <a:solidFill>
                <a:srgbClr val="FFFFFF"/>
              </a:solidFill>
              <a:effectLst>
                <a:outerShdw sx="100000" sy="100000" kx="0" ky="0" algn="b" rotWithShape="0" blurRad="26416" dist="19812" dir="5400000">
                  <a:srgbClr val="000000"/>
                </a:outerShdw>
              </a:effectLst>
            </a:endParaRPr>
          </a:p>
          <a:p>
            <a:pPr lvl="1" marL="462279" indent="-231139" defTabSz="303783">
              <a:spcBef>
                <a:spcPts val="18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1871">
                <a:solidFill>
                  <a:srgbClr val="FFFFFF"/>
                </a:solidFill>
                <a:effectLst>
                  <a:outerShdw sx="100000" sy="100000" kx="0" ky="0" algn="b" rotWithShape="0" blurRad="26416" dist="19812" dir="5400000">
                    <a:srgbClr val="000000"/>
                  </a:outerShdw>
                </a:effectLst>
              </a:rPr>
              <a:t>Essentially, anything</a:t>
            </a:r>
          </a:p>
        </p:txBody>
      </p:sp>
    </p:spTree>
  </p:cSld>
  <p:clrMapOvr>
    <a:masterClrMapping/>
  </p:clrMapOvr>
  <p:transition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2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Pointer Syntax</a:t>
            </a:r>
          </a:p>
        </p:txBody>
      </p:sp>
      <p:sp>
        <p:nvSpPr>
          <p:cNvPr id="53" name="Shape 5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 marL="293370" indent="-293370" defTabSz="385572">
              <a:spcBef>
                <a:spcPts val="23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376">
                <a:solidFill>
                  <a:srgbClr val="FFFFFF"/>
                </a:solidFill>
                <a:effectLst>
                  <a:outerShdw sx="100000" sy="100000" kx="0" ky="0" algn="b" rotWithShape="0" blurRad="33528" dist="25146" dir="5400000">
                    <a:srgbClr val="000000"/>
                  </a:outerShdw>
                </a:effectLst>
              </a:rPr>
              <a:t>To declare a pointer:</a:t>
            </a:r>
            <a:endParaRPr sz="2376">
              <a:solidFill>
                <a:srgbClr val="FFFFFF"/>
              </a:solidFill>
              <a:effectLst>
                <a:outerShdw sx="100000" sy="100000" kx="0" ky="0" algn="b" rotWithShape="0" blurRad="33528" dist="25146" dir="5400000">
                  <a:srgbClr val="000000"/>
                </a:outerShdw>
              </a:effectLst>
            </a:endParaRPr>
          </a:p>
          <a:p>
            <a:pPr lvl="1" marL="586740" indent="-293370" defTabSz="385572">
              <a:spcBef>
                <a:spcPts val="23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376">
                <a:solidFill>
                  <a:srgbClr val="1497FC"/>
                </a:solidFill>
                <a:effectLst>
                  <a:outerShdw sx="100000" sy="100000" kx="0" ky="0" algn="b" rotWithShape="0" blurRad="33528" dist="25146" dir="5400000">
                    <a:srgbClr val="000000"/>
                  </a:outerShdw>
                </a:effectLst>
                <a:latin typeface="Monaco"/>
                <a:ea typeface="Monaco"/>
                <a:cs typeface="Monaco"/>
                <a:sym typeface="Monaco"/>
              </a:rPr>
              <a:t>type *var; // or type* var;</a:t>
            </a:r>
            <a:endParaRPr sz="2376">
              <a:solidFill>
                <a:srgbClr val="1497FC"/>
              </a:solidFill>
              <a:effectLst>
                <a:outerShdw sx="100000" sy="100000" kx="0" ky="0" algn="b" rotWithShape="0" blurRad="33528" dist="25146" dir="5400000">
                  <a:srgbClr val="000000"/>
                </a:outerShdw>
              </a:effectLst>
              <a:latin typeface="Monaco"/>
              <a:ea typeface="Monaco"/>
              <a:cs typeface="Monaco"/>
              <a:sym typeface="Monaco"/>
            </a:endParaRPr>
          </a:p>
          <a:p>
            <a:pPr lvl="0" marL="293370" indent="-293370" defTabSz="385572">
              <a:spcBef>
                <a:spcPts val="23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376">
                <a:solidFill>
                  <a:srgbClr val="FFFFFF"/>
                </a:solidFill>
                <a:effectLst>
                  <a:outerShdw sx="100000" sy="100000" kx="0" ky="0" algn="b" rotWithShape="0" blurRad="33528" dist="25146" dir="5400000">
                    <a:srgbClr val="000000"/>
                  </a:outerShdw>
                </a:effectLst>
              </a:rPr>
              <a:t>Ideally, initialize pointers with NULL if unsure about what to store in it</a:t>
            </a:r>
            <a:endParaRPr sz="2376">
              <a:solidFill>
                <a:srgbClr val="FFFFFF"/>
              </a:solidFill>
              <a:effectLst>
                <a:outerShdw sx="100000" sy="100000" kx="0" ky="0" algn="b" rotWithShape="0" blurRad="33528" dist="25146" dir="5400000">
                  <a:srgbClr val="000000"/>
                </a:outerShdw>
              </a:effectLst>
            </a:endParaRPr>
          </a:p>
          <a:p>
            <a:pPr lvl="1" marL="586740" indent="-293370" defTabSz="385572">
              <a:spcBef>
                <a:spcPts val="23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376">
                <a:solidFill>
                  <a:srgbClr val="1497FC"/>
                </a:solidFill>
                <a:effectLst>
                  <a:outerShdw sx="100000" sy="100000" kx="0" ky="0" algn="b" rotWithShape="0" blurRad="33528" dist="25146" dir="5400000">
                    <a:srgbClr val="000000"/>
                  </a:outerShdw>
                </a:effectLst>
                <a:latin typeface="Monaco"/>
                <a:ea typeface="Monaco"/>
                <a:cs typeface="Monaco"/>
                <a:sym typeface="Monaco"/>
              </a:rPr>
              <a:t>type *var = NULL;</a:t>
            </a:r>
            <a:endParaRPr sz="2376">
              <a:solidFill>
                <a:srgbClr val="1497FC"/>
              </a:solidFill>
              <a:effectLst>
                <a:outerShdw sx="100000" sy="100000" kx="0" ky="0" algn="b" rotWithShape="0" blurRad="33528" dist="25146" dir="5400000">
                  <a:srgbClr val="000000"/>
                </a:outerShdw>
              </a:effectLst>
              <a:latin typeface="Monaco"/>
              <a:ea typeface="Monaco"/>
              <a:cs typeface="Monaco"/>
              <a:sym typeface="Monaco"/>
            </a:endParaRPr>
          </a:p>
          <a:p>
            <a:pPr lvl="0" marL="293370" indent="-293370" defTabSz="385572">
              <a:spcBef>
                <a:spcPts val="23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376">
                <a:solidFill>
                  <a:srgbClr val="FFFFFF"/>
                </a:solidFill>
                <a:effectLst>
                  <a:outerShdw sx="100000" sy="100000" kx="0" ky="0" algn="b" rotWithShape="0" blurRad="33528" dist="25146" dir="5400000">
                    <a:srgbClr val="000000"/>
                  </a:outerShdw>
                </a:effectLst>
              </a:rPr>
              <a:t>You can retrieve the address of any variable with the </a:t>
            </a:r>
            <a:r>
              <a:rPr sz="2376">
                <a:solidFill>
                  <a:srgbClr val="1497FC"/>
                </a:solidFill>
                <a:effectLst>
                  <a:outerShdw sx="100000" sy="100000" kx="0" ky="0" algn="b" rotWithShape="0" blurRad="33528" dist="25146" dir="5400000">
                    <a:srgbClr val="000000"/>
                  </a:outerShdw>
                </a:effectLst>
              </a:rPr>
              <a:t>&amp;</a:t>
            </a:r>
            <a:r>
              <a:rPr sz="2376">
                <a:solidFill>
                  <a:srgbClr val="FFFFFF"/>
                </a:solidFill>
                <a:effectLst>
                  <a:outerShdw sx="100000" sy="100000" kx="0" ky="0" algn="b" rotWithShape="0" blurRad="33528" dist="25146" dir="5400000">
                    <a:srgbClr val="000000"/>
                  </a:outerShdw>
                </a:effectLst>
              </a:rPr>
              <a:t> symbol</a:t>
            </a:r>
            <a:endParaRPr sz="2376">
              <a:solidFill>
                <a:srgbClr val="FFFFFF"/>
              </a:solidFill>
              <a:effectLst>
                <a:outerShdw sx="100000" sy="100000" kx="0" ky="0" algn="b" rotWithShape="0" blurRad="33528" dist="25146" dir="5400000">
                  <a:srgbClr val="000000"/>
                </a:outerShdw>
              </a:effectLst>
            </a:endParaRPr>
          </a:p>
          <a:p>
            <a:pPr lvl="1" marL="586740" indent="-293370" defTabSz="385572">
              <a:spcBef>
                <a:spcPts val="23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376">
                <a:solidFill>
                  <a:srgbClr val="1497FC"/>
                </a:solidFill>
                <a:effectLst>
                  <a:outerShdw sx="100000" sy="100000" kx="0" ky="0" algn="b" rotWithShape="0" blurRad="33528" dist="25146" dir="5400000">
                    <a:srgbClr val="000000"/>
                  </a:outerShdw>
                </a:effectLst>
                <a:latin typeface="Monaco"/>
                <a:ea typeface="Monaco"/>
                <a:cs typeface="Monaco"/>
                <a:sym typeface="Monaco"/>
              </a:rPr>
              <a:t>int a = 42;</a:t>
            </a:r>
            <a:br>
              <a:rPr sz="2376">
                <a:solidFill>
                  <a:srgbClr val="1497FC"/>
                </a:solidFill>
                <a:effectLst>
                  <a:outerShdw sx="100000" sy="100000" kx="0" ky="0" algn="b" rotWithShape="0" blurRad="33528" dist="25146" dir="5400000">
                    <a:srgbClr val="000000"/>
                  </a:outerShdw>
                </a:effectLst>
                <a:latin typeface="Monaco"/>
                <a:ea typeface="Monaco"/>
                <a:cs typeface="Monaco"/>
                <a:sym typeface="Monaco"/>
              </a:rPr>
            </a:br>
            <a:r>
              <a:rPr sz="2376">
                <a:solidFill>
                  <a:srgbClr val="1497FC"/>
                </a:solidFill>
                <a:effectLst>
                  <a:outerShdw sx="100000" sy="100000" kx="0" ky="0" algn="b" rotWithShape="0" blurRad="33528" dist="25146" dir="5400000">
                    <a:srgbClr val="000000"/>
                  </a:outerShdw>
                </a:effectLst>
                <a:latin typeface="Monaco"/>
                <a:ea typeface="Monaco"/>
                <a:cs typeface="Monaco"/>
                <a:sym typeface="Monaco"/>
              </a:rPr>
              <a:t>int *pi = &amp;a; // pi now holds the address of pi</a:t>
            </a:r>
            <a:endParaRPr sz="2376">
              <a:solidFill>
                <a:srgbClr val="1497FC"/>
              </a:solidFill>
              <a:effectLst>
                <a:outerShdw sx="100000" sy="100000" kx="0" ky="0" algn="b" rotWithShape="0" blurRad="33528" dist="25146" dir="5400000">
                  <a:srgbClr val="000000"/>
                </a:outerShdw>
              </a:effectLst>
              <a:latin typeface="Monaco"/>
              <a:ea typeface="Monaco"/>
              <a:cs typeface="Monaco"/>
              <a:sym typeface="Monaco"/>
            </a:endParaRPr>
          </a:p>
          <a:p>
            <a:pPr lvl="0" marL="293370" indent="-293370" defTabSz="385572">
              <a:spcBef>
                <a:spcPts val="23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376">
                <a:solidFill>
                  <a:srgbClr val="FFFFFF"/>
                </a:solidFill>
                <a:effectLst>
                  <a:outerShdw sx="100000" sy="100000" kx="0" ky="0" algn="b" rotWithShape="0" blurRad="33528" dist="25146" dir="5400000">
                    <a:srgbClr val="000000"/>
                  </a:outerShdw>
                </a:effectLst>
              </a:rPr>
              <a:t>You can access the block pointed var by </a:t>
            </a:r>
            <a:r>
              <a:rPr i="1" sz="2376">
                <a:solidFill>
                  <a:srgbClr val="FFFFFF"/>
                </a:solidFill>
                <a:effectLst>
                  <a:outerShdw sx="100000" sy="100000" kx="0" ky="0" algn="b" rotWithShape="0" blurRad="33528" dist="25146" dir="5400000">
                    <a:srgbClr val="000000"/>
                  </a:outerShdw>
                </a:effectLst>
              </a:rPr>
              <a:t>dereferencing </a:t>
            </a:r>
            <a:r>
              <a:rPr sz="2376">
                <a:solidFill>
                  <a:srgbClr val="FFFFFF"/>
                </a:solidFill>
                <a:effectLst>
                  <a:outerShdw sx="100000" sy="100000" kx="0" ky="0" algn="b" rotWithShape="0" blurRad="33528" dist="25146" dir="5400000">
                    <a:srgbClr val="000000"/>
                  </a:outerShdw>
                </a:effectLst>
              </a:rPr>
              <a:t>it</a:t>
            </a:r>
            <a:endParaRPr sz="2376">
              <a:solidFill>
                <a:srgbClr val="FFFFFF"/>
              </a:solidFill>
              <a:effectLst>
                <a:outerShdw sx="100000" sy="100000" kx="0" ky="0" algn="b" rotWithShape="0" blurRad="33528" dist="25146" dir="5400000">
                  <a:srgbClr val="000000"/>
                </a:outerShdw>
              </a:effectLst>
            </a:endParaRPr>
          </a:p>
          <a:p>
            <a:pPr lvl="1" marL="586740" indent="-293370" defTabSz="385572">
              <a:spcBef>
                <a:spcPts val="23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376">
                <a:solidFill>
                  <a:srgbClr val="1497FC"/>
                </a:solidFill>
                <a:effectLst>
                  <a:outerShdw sx="100000" sy="100000" kx="0" ky="0" algn="b" rotWithShape="0" blurRad="33528" dist="25146" dir="5400000">
                    <a:srgbClr val="000000"/>
                  </a:outerShdw>
                </a:effectLst>
                <a:latin typeface="Monaco"/>
                <a:ea typeface="Monaco"/>
                <a:cs typeface="Monaco"/>
                <a:sym typeface="Monaco"/>
              </a:rPr>
              <a:t>*var = 5;</a:t>
            </a:r>
          </a:p>
        </p:txBody>
      </p:sp>
    </p:spTree>
  </p:cSld>
  <p:clrMapOvr>
    <a:masterClrMapping/>
  </p:clrMapOvr>
  <p:transition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2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Visual Example</a:t>
            </a:r>
          </a:p>
        </p:txBody>
      </p:sp>
      <p:sp>
        <p:nvSpPr>
          <p:cNvPr id="56" name="Shape 56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int var = 5;</a:t>
            </a:r>
            <a:br>
              <a:rPr sz="36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</a:br>
            <a:r>
              <a:rPr sz="36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int *ptr = &amp;var;</a:t>
            </a:r>
            <a:br>
              <a:rPr sz="36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</a:br>
          </a:p>
        </p:txBody>
      </p:sp>
      <p:sp>
        <p:nvSpPr>
          <p:cNvPr id="57" name="Shape 57"/>
          <p:cNvSpPr/>
          <p:nvPr/>
        </p:nvSpPr>
        <p:spPr>
          <a:xfrm>
            <a:off x="8247871" y="4056759"/>
            <a:ext cx="2208622" cy="942019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600"/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var == 5</a:t>
            </a:r>
          </a:p>
        </p:txBody>
      </p:sp>
      <p:sp>
        <p:nvSpPr>
          <p:cNvPr id="58" name="Shape 58"/>
          <p:cNvSpPr/>
          <p:nvPr/>
        </p:nvSpPr>
        <p:spPr>
          <a:xfrm>
            <a:off x="7514790" y="6363137"/>
            <a:ext cx="3674785" cy="942019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600"/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ptr</a:t>
            </a:r>
            <a:endParaRPr sz="3600">
              <a:solidFill>
                <a:srgbClr val="FFFFFF"/>
              </a:solidFill>
              <a:effectLst>
                <a:outerShdw sx="100000" sy="100000" kx="0" ky="0" algn="b" rotWithShape="0" blurRad="50800" dist="38100" dir="5400000">
                  <a:srgbClr val="000000"/>
                </a:outerShdw>
              </a:effectLst>
            </a:endParaRPr>
          </a:p>
        </p:txBody>
      </p:sp>
      <p:sp>
        <p:nvSpPr>
          <p:cNvPr id="59" name="Shape 59"/>
          <p:cNvSpPr/>
          <p:nvPr/>
        </p:nvSpPr>
        <p:spPr>
          <a:xfrm flipV="1">
            <a:off x="9352182" y="4953560"/>
            <a:ext cx="1" cy="1345080"/>
          </a:xfrm>
          <a:prstGeom prst="line">
            <a:avLst/>
          </a:prstGeom>
          <a:ln w="127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lvl="0">
              <a:defRPr sz="3600"/>
            </a:pPr>
          </a:p>
        </p:txBody>
      </p:sp>
    </p:spTree>
  </p:cSld>
  <p:clrMapOvr>
    <a:masterClrMapping/>
  </p:clrMapOvr>
  <p:transition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2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Common Issues</a:t>
            </a:r>
          </a:p>
        </p:txBody>
      </p:sp>
      <p:sp>
        <p:nvSpPr>
          <p:cNvPr id="62" name="Shape 62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Do NOT assume pointers get initialized automatically with a 0, so you should ALWAYS give it a value (e.g. NULL (or nullptr in C++11))</a:t>
            </a:r>
            <a:endParaRPr sz="3600">
              <a:solidFill>
                <a:srgbClr val="FFFFFF"/>
              </a:solidFill>
              <a:effectLst>
                <a:outerShdw sx="100000" sy="100000" kx="0" ky="0" algn="b" rotWithShape="0" blurRad="50800" dist="38100" dir="5400000">
                  <a:srgbClr val="000000"/>
                </a:outerShdw>
              </a:effectLst>
            </a:endParaRPr>
          </a:p>
          <a:p>
            <a:pPr lvl="0"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Understand the difference between</a:t>
            </a:r>
            <a:endParaRPr sz="3600">
              <a:solidFill>
                <a:srgbClr val="FFFFFF"/>
              </a:solidFill>
              <a:effectLst>
                <a:outerShdw sx="100000" sy="100000" kx="0" ky="0" algn="b" rotWithShape="0" blurRad="50800" dist="38100" dir="5400000">
                  <a:srgbClr val="000000"/>
                </a:outerShdw>
              </a:effectLst>
            </a:endParaRPr>
          </a:p>
          <a:p>
            <a:pPr lvl="1"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1497FC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  <a:latin typeface="Monaco"/>
                <a:ea typeface="Monaco"/>
                <a:cs typeface="Monaco"/>
                <a:sym typeface="Monaco"/>
              </a:rPr>
              <a:t>type *a, b, c;</a:t>
            </a:r>
            <a:r>
              <a:rPr sz="36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  AND </a:t>
            </a:r>
            <a:r>
              <a:rPr sz="3600">
                <a:solidFill>
                  <a:srgbClr val="1497FC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  <a:latin typeface="Monaco"/>
                <a:ea typeface="Monaco"/>
                <a:cs typeface="Monaco"/>
                <a:sym typeface="Monaco"/>
              </a:rPr>
              <a:t>type* a, b, c;</a:t>
            </a:r>
            <a:endParaRPr sz="3600">
              <a:solidFill>
                <a:srgbClr val="FFFFFF"/>
              </a:solidFill>
              <a:effectLst>
                <a:outerShdw sx="100000" sy="100000" kx="0" ky="0" algn="b" rotWithShape="0" blurRad="50800" dist="38100" dir="5400000">
                  <a:srgbClr val="000000"/>
                </a:outerShdw>
              </a:effectLst>
            </a:endParaRPr>
          </a:p>
          <a:p>
            <a:pPr lvl="1"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In essence, NEVER do </a:t>
            </a:r>
            <a:r>
              <a:rPr sz="3600">
                <a:solidFill>
                  <a:srgbClr val="1497FC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  <a:latin typeface="Monaco"/>
                <a:ea typeface="Monaco"/>
                <a:cs typeface="Monaco"/>
                <a:sym typeface="Monaco"/>
              </a:rPr>
              <a:t>type * a, b, c;</a:t>
            </a:r>
          </a:p>
        </p:txBody>
      </p:sp>
    </p:spTree>
  </p:cSld>
  <p:clrMapOvr>
    <a:masterClrMapping/>
  </p:clrMapOvr>
  <p:transition spd="med" advClick="1"/>
</p:sld>
</file>

<file path=ppt/theme/_rels/theme1.xml.rels><?xml version="1.0" encoding="UTF-8" standalone="yes"?><Relationships xmlns="http://schemas.openxmlformats.org/package/2006/relationships"><Relationship Id="rId1" Type="http://schemas.openxmlformats.org/officeDocument/2006/relationships/image" Target="../media/image2.png"/></Relationships>

</file>

<file path=ppt/theme/_rels/theme2.xml.rels><?xml version="1.0" encoding="UTF-8" standalone="yes"?><Relationships xmlns="http://schemas.openxmlformats.org/package/2006/relationships"><Relationship Id="rId1" Type="http://schemas.openxmlformats.org/officeDocument/2006/relationships/image" Target="../media/image2.png"/></Relationships>

</file>

<file path=ppt/theme/theme1.xml><?xml version="1.0" encoding="utf-8"?>
<a:theme xmlns:a="http://schemas.openxmlformats.org/drawingml/2006/main" xmlns:r="http://schemas.openxmlformats.org/officeDocument/2006/relationships" name="Industrial">
  <a:themeElements>
    <a:clrScheme name="Industrial">
      <a:dk1>
        <a:srgbClr val="BC00FF"/>
      </a:dk1>
      <a:lt1>
        <a:srgbClr val="FFFFFF"/>
      </a:lt1>
      <a:dk2>
        <a:srgbClr val="53585F"/>
      </a:dk2>
      <a:lt2>
        <a:srgbClr val="DCDEE0"/>
      </a:lt2>
      <a:accent1>
        <a:srgbClr val="0073CF"/>
      </a:accent1>
      <a:accent2>
        <a:srgbClr val="1A941F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Industrial">
      <a:majorFont>
        <a:latin typeface="Helvetica Neue Light"/>
        <a:ea typeface="Helvetica Neue Light"/>
        <a:cs typeface="Helvetica Neue Light"/>
      </a:majorFont>
      <a:minorFont>
        <a:latin typeface="Helvetica Neue Light"/>
        <a:ea typeface="Helvetica Neue Light"/>
        <a:cs typeface="Helvetica Neue Light"/>
      </a:minorFont>
    </a:fontScheme>
    <a:fmtScheme name="Industrial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50800" dist="38100" dir="5400000">
                <a:srgbClr val="000000"/>
              </a:outerShdw>
            </a:effectLst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rgbClr val="FFFFFF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2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50800" dist="38100" dir="5400000">
                <a:srgbClr val="000000"/>
              </a:outerShdw>
            </a:effectLst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Industrial">
  <a:themeElements>
    <a:clrScheme name="Industrial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73CF"/>
      </a:accent1>
      <a:accent2>
        <a:srgbClr val="1A941F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Industrial">
      <a:majorFont>
        <a:latin typeface="Helvetica Neue Light"/>
        <a:ea typeface="Helvetica Neue Light"/>
        <a:cs typeface="Helvetica Neue Light"/>
      </a:majorFont>
      <a:minorFont>
        <a:latin typeface="Helvetica Neue Light"/>
        <a:ea typeface="Helvetica Neue Light"/>
        <a:cs typeface="Helvetica Neue Light"/>
      </a:minorFont>
    </a:fontScheme>
    <a:fmtScheme name="Industrial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50800" dist="38100" dir="5400000">
                <a:srgbClr val="000000"/>
              </a:outerShdw>
            </a:effectLst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rgbClr val="FFFFFF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2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50800" dist="38100" dir="5400000">
                <a:srgbClr val="000000"/>
              </a:outerShdw>
            </a:effectLst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